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18"/>
  </p:notesMasterIdLst>
  <p:sldIdLst>
    <p:sldId id="387" r:id="rId2"/>
    <p:sldId id="388" r:id="rId3"/>
    <p:sldId id="352" r:id="rId4"/>
    <p:sldId id="353" r:id="rId5"/>
    <p:sldId id="354" r:id="rId6"/>
    <p:sldId id="355" r:id="rId7"/>
    <p:sldId id="356" r:id="rId8"/>
    <p:sldId id="256" r:id="rId9"/>
    <p:sldId id="259" r:id="rId10"/>
    <p:sldId id="260" r:id="rId11"/>
    <p:sldId id="261" r:id="rId12"/>
    <p:sldId id="262" r:id="rId13"/>
    <p:sldId id="263" r:id="rId14"/>
    <p:sldId id="264" r:id="rId15"/>
    <p:sldId id="265" r:id="rId16"/>
    <p:sldId id="266" r:id="rId17"/>
    <p:sldId id="267" r:id="rId18"/>
    <p:sldId id="275" r:id="rId19"/>
    <p:sldId id="300" r:id="rId20"/>
    <p:sldId id="301" r:id="rId21"/>
    <p:sldId id="302" r:id="rId22"/>
    <p:sldId id="303" r:id="rId23"/>
    <p:sldId id="304" r:id="rId24"/>
    <p:sldId id="305" r:id="rId25"/>
    <p:sldId id="306" r:id="rId26"/>
    <p:sldId id="357" r:id="rId27"/>
    <p:sldId id="358" r:id="rId28"/>
    <p:sldId id="359" r:id="rId29"/>
    <p:sldId id="360" r:id="rId30"/>
    <p:sldId id="361" r:id="rId31"/>
    <p:sldId id="362" r:id="rId32"/>
    <p:sldId id="272" r:id="rId33"/>
    <p:sldId id="274" r:id="rId34"/>
    <p:sldId id="276" r:id="rId35"/>
    <p:sldId id="277" r:id="rId36"/>
    <p:sldId id="278" r:id="rId37"/>
    <p:sldId id="279" r:id="rId38"/>
    <p:sldId id="280" r:id="rId39"/>
    <p:sldId id="281" r:id="rId40"/>
    <p:sldId id="282" r:id="rId41"/>
    <p:sldId id="283" r:id="rId42"/>
    <p:sldId id="307"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63" r:id="rId60"/>
    <p:sldId id="364" r:id="rId61"/>
    <p:sldId id="365" r:id="rId62"/>
    <p:sldId id="366" r:id="rId63"/>
    <p:sldId id="367" r:id="rId64"/>
    <p:sldId id="368" r:id="rId65"/>
    <p:sldId id="369" r:id="rId66"/>
    <p:sldId id="285" r:id="rId67"/>
    <p:sldId id="287" r:id="rId68"/>
    <p:sldId id="288" r:id="rId69"/>
    <p:sldId id="289" r:id="rId70"/>
    <p:sldId id="290" r:id="rId71"/>
    <p:sldId id="293" r:id="rId72"/>
    <p:sldId id="294" r:id="rId73"/>
    <p:sldId id="325" r:id="rId74"/>
    <p:sldId id="327" r:id="rId75"/>
    <p:sldId id="328" r:id="rId76"/>
    <p:sldId id="329" r:id="rId77"/>
    <p:sldId id="330" r:id="rId78"/>
    <p:sldId id="331" r:id="rId79"/>
    <p:sldId id="332" r:id="rId80"/>
    <p:sldId id="333" r:id="rId81"/>
    <p:sldId id="334" r:id="rId82"/>
    <p:sldId id="335" r:id="rId83"/>
    <p:sldId id="336" r:id="rId84"/>
    <p:sldId id="337" r:id="rId85"/>
    <p:sldId id="370" r:id="rId86"/>
    <p:sldId id="371" r:id="rId87"/>
    <p:sldId id="372" r:id="rId88"/>
    <p:sldId id="373" r:id="rId89"/>
    <p:sldId id="374" r:id="rId90"/>
    <p:sldId id="375" r:id="rId91"/>
    <p:sldId id="376" r:id="rId92"/>
    <p:sldId id="292" r:id="rId93"/>
    <p:sldId id="295" r:id="rId94"/>
    <p:sldId id="297" r:id="rId95"/>
    <p:sldId id="298" r:id="rId96"/>
    <p:sldId id="338" r:id="rId97"/>
    <p:sldId id="339" r:id="rId98"/>
    <p:sldId id="340" r:id="rId99"/>
    <p:sldId id="341" r:id="rId100"/>
    <p:sldId id="350" r:id="rId101"/>
    <p:sldId id="342" r:id="rId102"/>
    <p:sldId id="344" r:id="rId103"/>
    <p:sldId id="345" r:id="rId104"/>
    <p:sldId id="346" r:id="rId105"/>
    <p:sldId id="347" r:id="rId106"/>
    <p:sldId id="348" r:id="rId107"/>
    <p:sldId id="377" r:id="rId108"/>
    <p:sldId id="378" r:id="rId109"/>
    <p:sldId id="379" r:id="rId110"/>
    <p:sldId id="380" r:id="rId111"/>
    <p:sldId id="381" r:id="rId112"/>
    <p:sldId id="382" r:id="rId113"/>
    <p:sldId id="383" r:id="rId114"/>
    <p:sldId id="384" r:id="rId115"/>
    <p:sldId id="385" r:id="rId116"/>
    <p:sldId id="349" r:id="rId1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24" autoAdjust="0"/>
  </p:normalViewPr>
  <p:slideViewPr>
    <p:cSldViewPr>
      <p:cViewPr>
        <p:scale>
          <a:sx n="84" d="100"/>
          <a:sy n="84" d="100"/>
        </p:scale>
        <p:origin x="-114" y="216"/>
      </p:cViewPr>
      <p:guideLst>
        <p:guide orient="horz" pos="2160"/>
        <p:guide pos="2880"/>
      </p:guideLst>
    </p:cSldViewPr>
  </p:slideViewPr>
  <p:outlineViewPr>
    <p:cViewPr>
      <p:scale>
        <a:sx n="33" d="100"/>
        <a:sy n="33" d="100"/>
      </p:scale>
      <p:origin x="0" y="637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BF79D-97A3-4296-A2AA-9EAFC31A4679}" type="datetimeFigureOut">
              <a:rPr lang="es-ES" smtClean="0"/>
              <a:t>11/03/2013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AA1D78-468F-44B4-915E-78549A47A0C4}" type="slidenum">
              <a:rPr lang="es-ES" smtClean="0"/>
              <a:t>‹Nº›</a:t>
            </a:fld>
            <a:endParaRPr lang="es-ES"/>
          </a:p>
        </p:txBody>
      </p:sp>
    </p:spTree>
    <p:extLst>
      <p:ext uri="{BB962C8B-B14F-4D97-AF65-F5344CB8AC3E}">
        <p14:creationId xmlns:p14="http://schemas.microsoft.com/office/powerpoint/2010/main" val="196762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CA9CFF9-DA26-42CB-BF97-BC82F35849DB}" type="slidenum">
              <a:rPr lang="es-ES" smtClean="0">
                <a:solidFill>
                  <a:prstClr val="black"/>
                </a:solidFill>
              </a:rPr>
              <a:pPr/>
              <a:t>108</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CA9CFF9-DA26-42CB-BF97-BC82F35849DB}" type="slidenum">
              <a:rPr lang="es-ES" smtClean="0">
                <a:solidFill>
                  <a:prstClr val="black"/>
                </a:solidFill>
              </a:rPr>
              <a:pPr/>
              <a:t>114</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2348880"/>
          <a:ext cx="9144000" cy="3529012"/>
        </p:xfrm>
        <a:graphic>
          <a:graphicData uri="http://schemas.openxmlformats.org/presentationml/2006/ole">
            <mc:AlternateContent xmlns:mc="http://schemas.openxmlformats.org/markup-compatibility/2006">
              <mc:Choice xmlns:v="urn:schemas-microsoft-com:vml" Requires="v">
                <p:oleObj spid="_x0000_s5124" name="Image" r:id="rId3" imgW="10438095" imgH="5980952" progId="">
                  <p:embed/>
                </p:oleObj>
              </mc:Choice>
              <mc:Fallback>
                <p:oleObj name="Image" r:id="rId3" imgW="10438095" imgH="5980952" progId="">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b="15599"/>
                      <a:stretch>
                        <a:fillRect/>
                      </a:stretch>
                    </p:blipFill>
                    <p:spPr bwMode="ltGray">
                      <a:xfrm>
                        <a:off x="0" y="2348880"/>
                        <a:ext cx="914400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Rectangle 18"/>
          <p:cNvSpPr>
            <a:spLocks noChangeArrowheads="1"/>
          </p:cNvSpPr>
          <p:nvPr/>
        </p:nvSpPr>
        <p:spPr bwMode="gray">
          <a:xfrm>
            <a:off x="0" y="2276872"/>
            <a:ext cx="9144000" cy="73025"/>
          </a:xfrm>
          <a:prstGeom prst="rect">
            <a:avLst/>
          </a:prstGeom>
          <a:gradFill rotWithShape="1">
            <a:gsLst>
              <a:gs pos="0">
                <a:schemeClr val="accent2"/>
              </a:gs>
              <a:gs pos="50000">
                <a:schemeClr val="accent2">
                  <a:gamma/>
                  <a:tint val="34902"/>
                  <a:invGamma/>
                </a:schemeClr>
              </a:gs>
              <a:gs pos="100000">
                <a:schemeClr val="accent2"/>
              </a:gs>
            </a:gsLst>
            <a:lin ang="0" scaled="1"/>
          </a:gradFill>
          <a:ln w="9525">
            <a:noFill/>
            <a:miter lim="800000"/>
            <a:headEnd/>
            <a:tailEnd/>
          </a:ln>
          <a:effectLst/>
        </p:spPr>
        <p:txBody>
          <a:bodyPr wrap="none" anchor="ctr"/>
          <a:lstStyle/>
          <a:p>
            <a:endParaRPr lang="es-ES"/>
          </a:p>
        </p:txBody>
      </p:sp>
      <p:sp>
        <p:nvSpPr>
          <p:cNvPr id="3091" name="Rectangle 19"/>
          <p:cNvSpPr>
            <a:spLocks noChangeArrowheads="1"/>
          </p:cNvSpPr>
          <p:nvPr/>
        </p:nvSpPr>
        <p:spPr bwMode="white">
          <a:xfrm>
            <a:off x="0" y="5949280"/>
            <a:ext cx="9144000" cy="908720"/>
          </a:xfrm>
          <a:prstGeom prst="rect">
            <a:avLst/>
          </a:prstGeom>
          <a:solidFill>
            <a:schemeClr val="hlink"/>
          </a:solidFill>
          <a:ln w="9525">
            <a:noFill/>
            <a:miter lim="800000"/>
            <a:headEnd/>
            <a:tailEnd/>
          </a:ln>
          <a:effectLst/>
        </p:spPr>
        <p:txBody>
          <a:bodyPr wrap="none" anchor="ctr"/>
          <a:lstStyle/>
          <a:p>
            <a:endParaRPr lang="es-ES"/>
          </a:p>
        </p:txBody>
      </p:sp>
      <p:sp>
        <p:nvSpPr>
          <p:cNvPr id="3075" name="Rectangle 3"/>
          <p:cNvSpPr>
            <a:spLocks noGrp="1" noChangeArrowheads="1"/>
          </p:cNvSpPr>
          <p:nvPr>
            <p:ph type="subTitle" idx="1"/>
          </p:nvPr>
        </p:nvSpPr>
        <p:spPr bwMode="black">
          <a:xfrm>
            <a:off x="681038" y="6157913"/>
            <a:ext cx="7772400" cy="381000"/>
          </a:xfrm>
        </p:spPr>
        <p:txBody>
          <a:bodyPr/>
          <a:lstStyle>
            <a:lvl1pPr marL="0" indent="0" algn="ctr">
              <a:buFont typeface="Wingdings" pitchFamily="2" charset="2"/>
              <a:buNone/>
              <a:defRPr sz="1600">
                <a:solidFill>
                  <a:schemeClr val="bg1"/>
                </a:solidFill>
              </a:defRPr>
            </a:lvl1pPr>
          </a:lstStyle>
          <a:p>
            <a:r>
              <a:rPr lang="es-ES" smtClean="0"/>
              <a:t>Haga clic para modificar el estilo de subtítulo del patrón</a:t>
            </a:r>
            <a:endParaRPr lang="en-US"/>
          </a:p>
        </p:txBody>
      </p:sp>
      <p:sp>
        <p:nvSpPr>
          <p:cNvPr id="3092" name="Rectangle 20"/>
          <p:cNvSpPr>
            <a:spLocks noGrp="1" noChangeArrowheads="1"/>
          </p:cNvSpPr>
          <p:nvPr>
            <p:ph type="ctrTitle" sz="quarter"/>
          </p:nvPr>
        </p:nvSpPr>
        <p:spPr bwMode="black">
          <a:xfrm>
            <a:off x="900113" y="1135063"/>
            <a:ext cx="7416800" cy="1150937"/>
          </a:xfrm>
          <a:effectLst>
            <a:outerShdw dist="35921" dir="2700000" algn="ctr" rotWithShape="0">
              <a:schemeClr val="bg2">
                <a:alpha val="50000"/>
              </a:schemeClr>
            </a:outerShdw>
          </a:effectLst>
        </p:spPr>
        <p:txBody>
          <a:bodyPr/>
          <a:lstStyle>
            <a:lvl1pPr algn="ctr">
              <a:defRPr sz="4400">
                <a:solidFill>
                  <a:srgbClr val="467CE8"/>
                </a:solidFill>
              </a:defRPr>
            </a:lvl1pPr>
          </a:lstStyle>
          <a:p>
            <a:r>
              <a:rPr lang="es-ES" altLang="ko-KR" smtClean="0"/>
              <a:t>Haga clic para modificar el estilo de título del patrón</a:t>
            </a:r>
            <a:endParaRPr lang="en-US" altLang="ko-K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19088"/>
            <a:ext cx="2057400" cy="61912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19088"/>
            <a:ext cx="6019800" cy="6191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33413" y="319088"/>
            <a:ext cx="7896225" cy="563562"/>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262063"/>
            <a:ext cx="8229600" cy="5248275"/>
          </a:xfrm>
        </p:spPr>
        <p:txBody>
          <a:bodyPr/>
          <a:lstStyle/>
          <a:p>
            <a:r>
              <a:rPr lang="es-ES" smtClean="0"/>
              <a:t>Haga clic en el icono para agregar una tabla</a:t>
            </a:r>
            <a:endParaRPr lang="es-ES"/>
          </a:p>
        </p:txBody>
      </p:sp>
      <p:sp>
        <p:nvSpPr>
          <p:cNvPr id="4" name="3 Marcador de fecha"/>
          <p:cNvSpPr>
            <a:spLocks noGrp="1"/>
          </p:cNvSpPr>
          <p:nvPr>
            <p:ph type="dt" sz="half" idx="10"/>
          </p:nvPr>
        </p:nvSpPr>
        <p:spPr>
          <a:xfrm>
            <a:off x="457200" y="6446838"/>
            <a:ext cx="2133600" cy="320675"/>
          </a:xfrm>
        </p:spPr>
        <p:txBody>
          <a:bodyPr/>
          <a:lstStyle>
            <a:lvl1pPr>
              <a:defRPr/>
            </a:lvl1pPr>
          </a:lstStyle>
          <a:p>
            <a:fld id="{3AEC5001-F8FF-4721-B373-3F706A463BDC}" type="datetimeFigureOut">
              <a:rPr lang="es-ES" smtClean="0"/>
              <a:pPr/>
              <a:t>11/03/2013</a:t>
            </a:fld>
            <a:endParaRPr lang="es-ES"/>
          </a:p>
        </p:txBody>
      </p:sp>
      <p:sp>
        <p:nvSpPr>
          <p:cNvPr id="5" name="4 Marcador de pie de página"/>
          <p:cNvSpPr>
            <a:spLocks noGrp="1"/>
          </p:cNvSpPr>
          <p:nvPr>
            <p:ph type="ftr" sz="quarter" idx="11"/>
          </p:nvPr>
        </p:nvSpPr>
        <p:spPr>
          <a:xfrm>
            <a:off x="5753100" y="6457950"/>
            <a:ext cx="2895600" cy="320675"/>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3471863" y="6443663"/>
            <a:ext cx="2133600" cy="320675"/>
          </a:xfrm>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33413" y="319088"/>
            <a:ext cx="7896225" cy="563562"/>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262063"/>
            <a:ext cx="8229600" cy="5248275"/>
          </a:xfrm>
        </p:spPr>
        <p:txBody>
          <a:bodyPr/>
          <a:lstStyle/>
          <a:p>
            <a:r>
              <a:rPr lang="es-ES" smtClean="0"/>
              <a:t>Haga clic en el icono para agregar un gráfico</a:t>
            </a:r>
            <a:endParaRPr lang="es-ES"/>
          </a:p>
        </p:txBody>
      </p:sp>
      <p:sp>
        <p:nvSpPr>
          <p:cNvPr id="4" name="3 Marcador de fecha"/>
          <p:cNvSpPr>
            <a:spLocks noGrp="1"/>
          </p:cNvSpPr>
          <p:nvPr>
            <p:ph type="dt" sz="half" idx="10"/>
          </p:nvPr>
        </p:nvSpPr>
        <p:spPr>
          <a:xfrm>
            <a:off x="457200" y="6446838"/>
            <a:ext cx="2133600" cy="320675"/>
          </a:xfrm>
        </p:spPr>
        <p:txBody>
          <a:bodyPr/>
          <a:lstStyle>
            <a:lvl1pPr>
              <a:defRPr/>
            </a:lvl1pPr>
          </a:lstStyle>
          <a:p>
            <a:fld id="{E431D8DC-98CC-4138-8B8A-D1356EF3F909}" type="datetimeFigureOut">
              <a:rPr lang="es-PE" smtClean="0">
                <a:solidFill>
                  <a:prstClr val="white">
                    <a:tint val="75000"/>
                  </a:prstClr>
                </a:solidFill>
              </a:rPr>
              <a:pPr/>
              <a:t>11/03/2013</a:t>
            </a:fld>
            <a:endParaRPr lang="es-PE">
              <a:solidFill>
                <a:prstClr val="white">
                  <a:tint val="75000"/>
                </a:prstClr>
              </a:solidFill>
            </a:endParaRPr>
          </a:p>
        </p:txBody>
      </p:sp>
      <p:sp>
        <p:nvSpPr>
          <p:cNvPr id="5" name="4 Marcador de pie de página"/>
          <p:cNvSpPr>
            <a:spLocks noGrp="1"/>
          </p:cNvSpPr>
          <p:nvPr>
            <p:ph type="ftr" sz="quarter" idx="11"/>
          </p:nvPr>
        </p:nvSpPr>
        <p:spPr>
          <a:xfrm>
            <a:off x="5753100" y="6457950"/>
            <a:ext cx="2895600" cy="320675"/>
          </a:xfrm>
        </p:spPr>
        <p:txBody>
          <a:bodyPr/>
          <a:lstStyle>
            <a:lvl1pPr>
              <a:defRPr/>
            </a:lvl1pPr>
          </a:lstStyle>
          <a:p>
            <a:endParaRPr lang="es-PE">
              <a:solidFill>
                <a:prstClr val="white">
                  <a:tint val="75000"/>
                </a:prstClr>
              </a:solidFill>
            </a:endParaRPr>
          </a:p>
        </p:txBody>
      </p:sp>
      <p:sp>
        <p:nvSpPr>
          <p:cNvPr id="6" name="5 Marcador de número de diapositiva"/>
          <p:cNvSpPr>
            <a:spLocks noGrp="1"/>
          </p:cNvSpPr>
          <p:nvPr>
            <p:ph type="sldNum" sz="quarter" idx="12"/>
          </p:nvPr>
        </p:nvSpPr>
        <p:spPr>
          <a:xfrm>
            <a:off x="3471863" y="6443663"/>
            <a:ext cx="2133600" cy="320675"/>
          </a:xfrm>
        </p:spPr>
        <p:txBody>
          <a:bodyPr/>
          <a:lstStyle>
            <a:lvl1pPr>
              <a:defRPr/>
            </a:lvl1pPr>
          </a:lstStyle>
          <a:p>
            <a:fld id="{1C495AA5-34E2-4BD7-9934-AABB9B28603D}" type="slidenum">
              <a:rPr lang="es-PE" smtClean="0">
                <a:solidFill>
                  <a:prstClr val="white">
                    <a:tint val="75000"/>
                  </a:prstClr>
                </a:solidFill>
              </a:rPr>
              <a:pPr/>
              <a:t>‹Nº›</a:t>
            </a:fld>
            <a:endParaRPr lang="es-PE">
              <a:solidFill>
                <a:prstClr val="white">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3AEC5001-F8FF-4721-B373-3F706A463BDC}" type="datetimeFigureOut">
              <a:rPr lang="es-ES" smtClean="0"/>
              <a:pPr/>
              <a:t>11/03/2013</a:t>
            </a:fld>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0532B10-CFCA-475F-AB10-BC0D0878E6F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9144000" cy="144463"/>
          </a:xfrm>
          <a:prstGeom prst="rect">
            <a:avLst/>
          </a:prstGeom>
          <a:solidFill>
            <a:schemeClr val="accent1"/>
          </a:solidFill>
          <a:ln w="9525">
            <a:noFill/>
            <a:miter lim="800000"/>
            <a:headEnd/>
            <a:tailEnd/>
          </a:ln>
          <a:effectLst/>
        </p:spPr>
        <p:txBody>
          <a:bodyPr wrap="none" anchor="ctr"/>
          <a:lstStyle/>
          <a:p>
            <a:endParaRPr lang="es-ES"/>
          </a:p>
        </p:txBody>
      </p:sp>
      <p:graphicFrame>
        <p:nvGraphicFramePr>
          <p:cNvPr id="1040" name="Object 16"/>
          <p:cNvGraphicFramePr>
            <a:graphicFrameLocks noChangeAspect="1"/>
          </p:cNvGraphicFramePr>
          <p:nvPr/>
        </p:nvGraphicFramePr>
        <p:xfrm>
          <a:off x="0" y="0"/>
          <a:ext cx="9144000" cy="981075"/>
        </p:xfrm>
        <a:graphic>
          <a:graphicData uri="http://schemas.openxmlformats.org/presentationml/2006/ole">
            <mc:AlternateContent xmlns:mc="http://schemas.openxmlformats.org/markup-compatibility/2006">
              <mc:Choice xmlns:v="urn:schemas-microsoft-com:vml" Requires="v">
                <p:oleObj spid="_x0000_s4100" name="Image" r:id="rId16" imgW="10387302" imgH="1205924" progId="">
                  <p:embed/>
                </p:oleObj>
              </mc:Choice>
              <mc:Fallback>
                <p:oleObj name="Image" r:id="rId16" imgW="10387302" imgH="1205924" progId="">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ffectLst/>
                      <a:extLst>
                        <a:ext uri="{909E8E84-426E-40DD-AFC4-6F175D3DCCD1}">
                          <a14:hiddenFill xmlns:a14="http://schemas.microsoft.com/office/drawing/2010/main">
                            <a:solidFill>
                              <a:srgbClr val="49CACD"/>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446838"/>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fld id="{E431D8DC-98CC-4138-8B8A-D1356EF3F909}" type="datetimeFigureOut">
              <a:rPr lang="es-PE" smtClean="0">
                <a:solidFill>
                  <a:prstClr val="white">
                    <a:tint val="75000"/>
                  </a:prstClr>
                </a:solidFill>
              </a:rPr>
              <a:pPr/>
              <a:t>11/03/2013</a:t>
            </a:fld>
            <a:endParaRPr lang="es-PE">
              <a:solidFill>
                <a:prstClr val="white">
                  <a:tint val="75000"/>
                </a:prstClr>
              </a:solidFill>
            </a:endParaRPr>
          </a:p>
        </p:txBody>
      </p:sp>
      <p:sp>
        <p:nvSpPr>
          <p:cNvPr id="1029" name="Rectangle 5"/>
          <p:cNvSpPr>
            <a:spLocks noGrp="1" noChangeArrowheads="1"/>
          </p:cNvSpPr>
          <p:nvPr>
            <p:ph type="ftr" sz="quarter" idx="3"/>
          </p:nvPr>
        </p:nvSpPr>
        <p:spPr bwMode="auto">
          <a:xfrm>
            <a:off x="5753100" y="645795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endParaRPr lang="es-PE">
              <a:solidFill>
                <a:prstClr val="white">
                  <a:tint val="75000"/>
                </a:prstClr>
              </a:solidFill>
            </a:endParaRPr>
          </a:p>
        </p:txBody>
      </p:sp>
      <p:sp>
        <p:nvSpPr>
          <p:cNvPr id="1030" name="Rectangle 6"/>
          <p:cNvSpPr>
            <a:spLocks noGrp="1" noChangeArrowheads="1"/>
          </p:cNvSpPr>
          <p:nvPr>
            <p:ph type="sldNum" sz="quarter" idx="4"/>
          </p:nvPr>
        </p:nvSpPr>
        <p:spPr bwMode="auto">
          <a:xfrm>
            <a:off x="3471863" y="6443663"/>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1C495AA5-34E2-4BD7-9934-AABB9B28603D}" type="slidenum">
              <a:rPr lang="es-PE" smtClean="0">
                <a:solidFill>
                  <a:prstClr val="white">
                    <a:tint val="75000"/>
                  </a:prstClr>
                </a:solidFill>
              </a:rPr>
              <a:pPr/>
              <a:t>‹Nº›</a:t>
            </a:fld>
            <a:endParaRPr lang="es-PE">
              <a:solidFill>
                <a:prstClr val="white">
                  <a:tint val="75000"/>
                </a:prstClr>
              </a:solidFill>
            </a:endParaRPr>
          </a:p>
        </p:txBody>
      </p:sp>
      <p:sp>
        <p:nvSpPr>
          <p:cNvPr id="1026" name="Rectangle 2"/>
          <p:cNvSpPr>
            <a:spLocks noGrp="1" noChangeArrowheads="1"/>
          </p:cNvSpPr>
          <p:nvPr>
            <p:ph type="title"/>
          </p:nvPr>
        </p:nvSpPr>
        <p:spPr bwMode="white">
          <a:xfrm>
            <a:off x="633413" y="319088"/>
            <a:ext cx="7896225"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iming>
    <p:tnLst>
      <p:par>
        <p:cTn id="1" dur="indefinite" restart="never" nodeType="tmRoot"/>
      </p:par>
    </p:tnLst>
  </p:timing>
  <p:txStyles>
    <p:titleStyle>
      <a:lvl1pPr algn="r" rtl="0" eaLnBrk="1" fontAlgn="base" hangingPunct="1">
        <a:spcBef>
          <a:spcPct val="0"/>
        </a:spcBef>
        <a:spcAft>
          <a:spcPct val="0"/>
        </a:spcAft>
        <a:defRPr sz="3200">
          <a:solidFill>
            <a:schemeClr val="bg1"/>
          </a:solidFill>
          <a:latin typeface="+mj-lt"/>
          <a:ea typeface="+mj-ea"/>
          <a:cs typeface="+mj-cs"/>
        </a:defRPr>
      </a:lvl1pPr>
      <a:lvl2pPr algn="r" rtl="0" eaLnBrk="1" fontAlgn="base" hangingPunct="1">
        <a:spcBef>
          <a:spcPct val="0"/>
        </a:spcBef>
        <a:spcAft>
          <a:spcPct val="0"/>
        </a:spcAft>
        <a:defRPr sz="3200">
          <a:solidFill>
            <a:schemeClr val="bg1"/>
          </a:solidFill>
          <a:latin typeface="Verdana" pitchFamily="34" charset="0"/>
        </a:defRPr>
      </a:lvl2pPr>
      <a:lvl3pPr algn="r" rtl="0" eaLnBrk="1" fontAlgn="base" hangingPunct="1">
        <a:spcBef>
          <a:spcPct val="0"/>
        </a:spcBef>
        <a:spcAft>
          <a:spcPct val="0"/>
        </a:spcAft>
        <a:defRPr sz="3200">
          <a:solidFill>
            <a:schemeClr val="bg1"/>
          </a:solidFill>
          <a:latin typeface="Verdana" pitchFamily="34" charset="0"/>
        </a:defRPr>
      </a:lvl3pPr>
      <a:lvl4pPr algn="r" rtl="0" eaLnBrk="1" fontAlgn="base" hangingPunct="1">
        <a:spcBef>
          <a:spcPct val="0"/>
        </a:spcBef>
        <a:spcAft>
          <a:spcPct val="0"/>
        </a:spcAft>
        <a:defRPr sz="3200">
          <a:solidFill>
            <a:schemeClr val="bg1"/>
          </a:solidFill>
          <a:latin typeface="Verdana" pitchFamily="34" charset="0"/>
        </a:defRPr>
      </a:lvl4pPr>
      <a:lvl5pPr algn="r" rtl="0" eaLnBrk="1" fontAlgn="base" hangingPunct="1">
        <a:spcBef>
          <a:spcPct val="0"/>
        </a:spcBef>
        <a:spcAft>
          <a:spcPct val="0"/>
        </a:spcAft>
        <a:defRPr sz="3200">
          <a:solidFill>
            <a:schemeClr val="bg1"/>
          </a:solidFill>
          <a:latin typeface="Verdana"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0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10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10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10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4.xml"/><Relationship Id="rId4" Type="http://schemas.openxmlformats.org/officeDocument/2006/relationships/image" Target="../media/image147.png"/></Relationships>
</file>

<file path=ppt/slides/_rels/slide114.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11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116.xml.rels><?xml version="1.0" encoding="UTF-8" standalone="yes"?>
<Relationships xmlns="http://schemas.openxmlformats.org/package/2006/relationships"><Relationship Id="rId3" Type="http://schemas.openxmlformats.org/officeDocument/2006/relationships/hyperlink" Target="http://www.unicrom.com/Tut_polarizacion_FET.asp" TargetMode="External"/><Relationship Id="rId2" Type="http://schemas.openxmlformats.org/officeDocument/2006/relationships/hyperlink" Target="http://www.ie.itcr.ac.cr/marin/lic/el321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pe/url?sa=i&amp;rct=j&amp;q=diodos+semiconductores+resistencia+en+dc+grafica&amp;source=images&amp;cd=&amp;cad=rja&amp;docid=D74JS64ycLLZdM&amp;tbnid=UlQWZjfj2-GpMM:&amp;ved=0CAUQjRw&amp;url=http://cursos.tecmilenio.edu.mx/cursos/at8q3ozr5p/prof/ey/ey09002/anexos/explica3.htm&amp;ei=TmI7Ub6NKIiw0AGc7YD4Dg&amp;bvm=bv.43287494,d.dmQ&amp;psig=AFQjCNGswOyLWFeG1rzUH5v0O_eMpcROYg&amp;ust=136293263975385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4.bin"/><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wmf"/><Relationship Id="rId5" Type="http://schemas.openxmlformats.org/officeDocument/2006/relationships/oleObject" Target="../embeddings/oleObject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gif"/><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sz="quarter"/>
          </p:nvPr>
        </p:nvSpPr>
        <p:spPr>
          <a:xfrm>
            <a:off x="395536" y="620688"/>
            <a:ext cx="8064896" cy="2025352"/>
          </a:xfrm>
        </p:spPr>
        <p:txBody>
          <a:bodyPr/>
          <a:lstStyle/>
          <a:p>
            <a:r>
              <a:rPr lang="es-ES" sz="4000" b="1" u="sng" dirty="0" smtClean="0">
                <a:solidFill>
                  <a:schemeClr val="tx2"/>
                </a:solidFill>
              </a:rPr>
              <a:t>Dispositivos y componentes electrónicos</a:t>
            </a:r>
            <a:r>
              <a:rPr lang="es-ES" u="sng" dirty="0" smtClean="0"/>
              <a:t/>
            </a:r>
            <a:br>
              <a:rPr lang="es-ES" u="sng" dirty="0" smtClean="0"/>
            </a:br>
            <a:endParaRPr lang="es-ES" u="sng" dirty="0"/>
          </a:p>
        </p:txBody>
      </p:sp>
      <p:sp>
        <p:nvSpPr>
          <p:cNvPr id="2" name="1 CuadroTexto"/>
          <p:cNvSpPr txBox="1"/>
          <p:nvPr/>
        </p:nvSpPr>
        <p:spPr>
          <a:xfrm>
            <a:off x="755576" y="3212976"/>
            <a:ext cx="6912768" cy="2831544"/>
          </a:xfrm>
          <a:prstGeom prst="rect">
            <a:avLst/>
          </a:prstGeom>
          <a:noFill/>
        </p:spPr>
        <p:txBody>
          <a:bodyPr wrap="square" rtlCol="0">
            <a:spAutoFit/>
          </a:bodyPr>
          <a:lstStyle/>
          <a:p>
            <a:r>
              <a:rPr lang="es-ES" sz="3200" dirty="0" smtClean="0">
                <a:solidFill>
                  <a:schemeClr val="bg1"/>
                </a:solidFill>
                <a:latin typeface="Arial" pitchFamily="34" charset="0"/>
                <a:cs typeface="Arial" pitchFamily="34" charset="0"/>
              </a:rPr>
              <a:t>INTEGRANTES:</a:t>
            </a:r>
          </a:p>
          <a:p>
            <a:endParaRPr lang="es-ES" sz="3200" dirty="0" smtClean="0">
              <a:solidFill>
                <a:schemeClr val="bg1"/>
              </a:solidFill>
              <a:latin typeface="Arial" pitchFamily="34" charset="0"/>
              <a:cs typeface="Arial" pitchFamily="34" charset="0"/>
            </a:endParaRPr>
          </a:p>
          <a:p>
            <a:r>
              <a:rPr lang="es-ES" sz="3200" dirty="0" smtClean="0">
                <a:solidFill>
                  <a:schemeClr val="bg1"/>
                </a:solidFill>
                <a:latin typeface="Arial" pitchFamily="34" charset="0"/>
                <a:cs typeface="Arial" pitchFamily="34" charset="0"/>
              </a:rPr>
              <a:t>Escobar Chamorro José </a:t>
            </a:r>
            <a:r>
              <a:rPr lang="es-ES" sz="3200" dirty="0">
                <a:solidFill>
                  <a:schemeClr val="bg1"/>
                </a:solidFill>
                <a:latin typeface="Arial" pitchFamily="34" charset="0"/>
                <a:cs typeface="Arial" pitchFamily="34" charset="0"/>
              </a:rPr>
              <a:t>A</a:t>
            </a:r>
            <a:r>
              <a:rPr lang="es-ES" sz="3200" dirty="0" smtClean="0">
                <a:solidFill>
                  <a:schemeClr val="bg1"/>
                </a:solidFill>
                <a:latin typeface="Arial" pitchFamily="34" charset="0"/>
                <a:cs typeface="Arial" pitchFamily="34" charset="0"/>
              </a:rPr>
              <a:t>lejandro</a:t>
            </a:r>
          </a:p>
          <a:p>
            <a:r>
              <a:rPr lang="es-ES" sz="3200" dirty="0" smtClean="0">
                <a:solidFill>
                  <a:schemeClr val="bg1"/>
                </a:solidFill>
                <a:latin typeface="Arial" pitchFamily="34" charset="0"/>
                <a:cs typeface="Arial" pitchFamily="34" charset="0"/>
              </a:rPr>
              <a:t>Chuquival Ramírez José Enrique</a:t>
            </a:r>
          </a:p>
          <a:p>
            <a:r>
              <a:rPr lang="es-ES" sz="3200" dirty="0" smtClean="0">
                <a:solidFill>
                  <a:schemeClr val="bg1"/>
                </a:solidFill>
                <a:latin typeface="Arial" pitchFamily="34" charset="0"/>
                <a:cs typeface="Arial" pitchFamily="34" charset="0"/>
              </a:rPr>
              <a:t>Solano </a:t>
            </a:r>
            <a:r>
              <a:rPr lang="es-ES" sz="3200" dirty="0">
                <a:solidFill>
                  <a:schemeClr val="bg1"/>
                </a:solidFill>
                <a:latin typeface="Arial" pitchFamily="34" charset="0"/>
                <a:cs typeface="Arial" pitchFamily="34" charset="0"/>
              </a:rPr>
              <a:t>S</a:t>
            </a:r>
            <a:r>
              <a:rPr lang="es-ES" sz="3200" dirty="0" smtClean="0">
                <a:solidFill>
                  <a:schemeClr val="bg1"/>
                </a:solidFill>
                <a:latin typeface="Arial" pitchFamily="34" charset="0"/>
                <a:cs typeface="Arial" pitchFamily="34" charset="0"/>
              </a:rPr>
              <a:t>uarez </a:t>
            </a:r>
            <a:r>
              <a:rPr lang="es-ES" sz="3200" dirty="0">
                <a:solidFill>
                  <a:schemeClr val="bg1"/>
                </a:solidFill>
                <a:latin typeface="Arial" pitchFamily="34" charset="0"/>
                <a:cs typeface="Arial" pitchFamily="34" charset="0"/>
              </a:rPr>
              <a:t>F</a:t>
            </a:r>
            <a:r>
              <a:rPr lang="es-ES" sz="3200" dirty="0" smtClean="0">
                <a:solidFill>
                  <a:schemeClr val="bg1"/>
                </a:solidFill>
                <a:latin typeface="Arial" pitchFamily="34" charset="0"/>
                <a:cs typeface="Arial" pitchFamily="34" charset="0"/>
              </a:rPr>
              <a:t>redy</a:t>
            </a:r>
          </a:p>
          <a:p>
            <a:endParaRPr lang="es-ES" dirty="0">
              <a:solidFill>
                <a:schemeClr val="bg1"/>
              </a:solidFill>
            </a:endParaRPr>
          </a:p>
        </p:txBody>
      </p:sp>
    </p:spTree>
    <p:extLst>
      <p:ext uri="{BB962C8B-B14F-4D97-AF65-F5344CB8AC3E}">
        <p14:creationId xmlns:p14="http://schemas.microsoft.com/office/powerpoint/2010/main" val="1710248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Sin polarización aplicada</a:t>
            </a:r>
            <a:br>
              <a:rPr lang="es-ES" b="1" u="sng" dirty="0" smtClean="0">
                <a:effectLst>
                  <a:outerShdw blurRad="38100" dist="38100" dir="2700000" algn="tl">
                    <a:srgbClr val="000000">
                      <a:alpha val="43137"/>
                    </a:srgbClr>
                  </a:outerShdw>
                </a:effectLst>
                <a:latin typeface="Arial" pitchFamily="34" charset="0"/>
                <a:cs typeface="Arial" pitchFamily="34" charset="0"/>
              </a:rPr>
            </a:br>
            <a:r>
              <a:rPr lang="es-ES" b="1" dirty="0" smtClean="0">
                <a:effectLst>
                  <a:outerShdw blurRad="38100" dist="38100" dir="2700000" algn="tl">
                    <a:srgbClr val="000000">
                      <a:alpha val="43137"/>
                    </a:srgbClr>
                  </a:outerShdw>
                </a:effectLst>
                <a:latin typeface="Arial" pitchFamily="34" charset="0"/>
                <a:cs typeface="Arial" pitchFamily="34" charset="0"/>
              </a:rPr>
              <a:t>(VD = 0 V) </a:t>
            </a:r>
            <a:endParaRPr lang="es-ES"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sz="half" idx="1"/>
          </p:nvPr>
        </p:nvSpPr>
        <p:spPr>
          <a:xfrm>
            <a:off x="457200" y="4077072"/>
            <a:ext cx="8075240" cy="2049091"/>
          </a:xfrm>
        </p:spPr>
        <p:txBody>
          <a:bodyPr>
            <a:normAutofit fontScale="92500" lnSpcReduction="10000"/>
          </a:bodyPr>
          <a:lstStyle/>
          <a:p>
            <a:pPr algn="just"/>
            <a:r>
              <a:rPr lang="es-ES" dirty="0" smtClean="0">
                <a:latin typeface="Arial" pitchFamily="34" charset="0"/>
                <a:cs typeface="Arial" pitchFamily="34" charset="0"/>
              </a:rPr>
              <a:t>La ausencia de un voltaje a través del diodo produce una corriente cero a través de el.</a:t>
            </a:r>
          </a:p>
          <a:p>
            <a:pPr algn="just"/>
            <a:r>
              <a:rPr lang="es-ES" dirty="0" smtClean="0">
                <a:latin typeface="Arial" pitchFamily="34" charset="0"/>
                <a:cs typeface="Arial" pitchFamily="34" charset="0"/>
              </a:rPr>
              <a:t>Sin ninguna polarización aplicada a través de un diodo semiconductor, el flujo neto de carga en una dirección es cero.</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484784"/>
            <a:ext cx="446449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6575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2492896"/>
            <a:ext cx="2376264" cy="2308324"/>
          </a:xfrm>
          <a:prstGeom prst="rect">
            <a:avLst/>
          </a:prstGeom>
          <a:noFill/>
        </p:spPr>
        <p:txBody>
          <a:bodyPr wrap="square" rtlCol="0">
            <a:spAutoFit/>
          </a:bodyPr>
          <a:lstStyle/>
          <a:p>
            <a:pPr algn="ctr"/>
            <a:r>
              <a:rPr lang="es-ES" sz="2400" b="1" dirty="0" smtClean="0">
                <a:latin typeface="Arial" pitchFamily="34" charset="0"/>
                <a:cs typeface="Arial" pitchFamily="34" charset="0"/>
              </a:rPr>
              <a:t>Tabla de características de los transistores JPT, MOSFET Y MESFET</a:t>
            </a:r>
            <a:endParaRPr lang="es-ES" sz="2400" b="1" dirty="0">
              <a:latin typeface="Arial" pitchFamily="34" charset="0"/>
              <a:cs typeface="Arial" pitchFamily="34"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61403"/>
          <a:stretch>
            <a:fillRect/>
          </a:stretch>
        </p:blipFill>
        <p:spPr bwMode="auto">
          <a:xfrm>
            <a:off x="2915816" y="2132856"/>
            <a:ext cx="622818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060848"/>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13</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611560" y="3501008"/>
            <a:ext cx="7772400" cy="1500187"/>
          </a:xfrm>
        </p:spPr>
        <p:txBody>
          <a:bodyPr>
            <a:normAutofit/>
          </a:bodyPr>
          <a:lstStyle/>
          <a:p>
            <a:pPr algn="ctr">
              <a:lnSpc>
                <a:spcPct val="80000"/>
              </a:lnSpc>
            </a:pPr>
            <a:r>
              <a:rPr lang="es-ES" sz="3000" kern="1200" dirty="0" smtClean="0">
                <a:latin typeface="Arial" pitchFamily="34" charset="0"/>
                <a:cs typeface="Arial" pitchFamily="34" charset="0"/>
              </a:rPr>
              <a:t>Polarización del FET. Amplificador J-FET con auto Polarización. Circuitos con Polarización.</a:t>
            </a:r>
          </a:p>
          <a:p>
            <a:endParaRPr lang="es-ES" dirty="0">
              <a:solidFill>
                <a:schemeClr val="tx1"/>
              </a:solidFill>
            </a:endParaRPr>
          </a:p>
        </p:txBody>
      </p:sp>
      <p:sp>
        <p:nvSpPr>
          <p:cNvPr id="4" name="3 Rectángulo"/>
          <p:cNvSpPr/>
          <p:nvPr/>
        </p:nvSpPr>
        <p:spPr>
          <a:xfrm>
            <a:off x="179512" y="6021288"/>
            <a:ext cx="8496944" cy="707886"/>
          </a:xfrm>
          <a:prstGeom prst="rect">
            <a:avLst/>
          </a:prstGeom>
        </p:spPr>
        <p:txBody>
          <a:bodyPr wrap="square">
            <a:spAutoFit/>
          </a:bodyPr>
          <a:lstStyle/>
          <a:p>
            <a:pPr algn="just"/>
            <a:r>
              <a:rPr lang="es-ES" sz="2000" b="1" u="sng" dirty="0" smtClean="0">
                <a:solidFill>
                  <a:srgbClr val="002060"/>
                </a:solidFill>
                <a:latin typeface="Arial" pitchFamily="34" charset="0"/>
                <a:cs typeface="Arial" pitchFamily="34" charset="0"/>
              </a:rPr>
              <a:t>Objetivos:</a:t>
            </a:r>
            <a:r>
              <a:rPr lang="es-ES" sz="2000" dirty="0" smtClean="0">
                <a:solidFill>
                  <a:srgbClr val="002060"/>
                </a:solidFill>
                <a:latin typeface="Arial" pitchFamily="34" charset="0"/>
                <a:cs typeface="Arial" pitchFamily="34" charset="0"/>
              </a:rPr>
              <a:t> Analizar los circuitos de polarización. Analizar además de auto polarización mediante técnicas de divisor de voltaje.</a:t>
            </a:r>
          </a:p>
        </p:txBody>
      </p:sp>
    </p:spTree>
    <p:extLst>
      <p:ext uri="{BB962C8B-B14F-4D97-AF65-F5344CB8AC3E}">
        <p14:creationId xmlns:p14="http://schemas.microsoft.com/office/powerpoint/2010/main" val="35786788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76056" y="404664"/>
            <a:ext cx="3744416" cy="584775"/>
          </a:xfrm>
          <a:prstGeom prst="rect">
            <a:avLst/>
          </a:prstGeom>
          <a:noFill/>
        </p:spPr>
        <p:txBody>
          <a:bodyPr wrap="square" rtlCol="0">
            <a:spAutoFit/>
          </a:bodyPr>
          <a:lstStyle/>
          <a:p>
            <a:r>
              <a:rPr lang="es-PE" sz="3200" b="1" u="sng" dirty="0" smtClean="0">
                <a:solidFill>
                  <a:prstClr val="white"/>
                </a:solidFill>
                <a:latin typeface="Arial Narrow" pitchFamily="34" charset="0"/>
              </a:rPr>
              <a:t>Polarización del FET</a:t>
            </a:r>
            <a:endParaRPr lang="es-PE" sz="3200" b="1" u="sng" dirty="0">
              <a:solidFill>
                <a:prstClr val="white"/>
              </a:solidFill>
              <a:latin typeface="Arial Narrow" pitchFamily="34" charset="0"/>
            </a:endParaRPr>
          </a:p>
        </p:txBody>
      </p:sp>
      <p:sp>
        <p:nvSpPr>
          <p:cNvPr id="11" name="10 CuadroTexto"/>
          <p:cNvSpPr txBox="1"/>
          <p:nvPr/>
        </p:nvSpPr>
        <p:spPr>
          <a:xfrm>
            <a:off x="350984" y="1157017"/>
            <a:ext cx="8325471" cy="2677656"/>
          </a:xfrm>
          <a:prstGeom prst="rect">
            <a:avLst/>
          </a:prstGeom>
          <a:noFill/>
        </p:spPr>
        <p:txBody>
          <a:bodyPr wrap="square" rtlCol="0">
            <a:spAutoFit/>
          </a:bodyPr>
          <a:lstStyle/>
          <a:p>
            <a:r>
              <a:rPr lang="es-PE" sz="1400" b="1" dirty="0" smtClean="0">
                <a:latin typeface="Arial" pitchFamily="34" charset="0"/>
                <a:cs typeface="Arial" pitchFamily="34" charset="0"/>
              </a:rPr>
              <a:t>En los transistores bipolares, una pequeña corriente de entrada (corriente de base) controla la corriente de salida (corriente de colector); en los casos de los FET, es un pequeño voltaje de entrada que controla la corriente de salida.</a:t>
            </a:r>
          </a:p>
          <a:p>
            <a:r>
              <a:rPr lang="es-PE" sz="1400" b="1" dirty="0" smtClean="0">
                <a:latin typeface="Arial" pitchFamily="34" charset="0"/>
                <a:cs typeface="Arial" pitchFamily="34" charset="0"/>
              </a:rPr>
              <a:t>La corriente que circula en la entrada es generalmente despreciable (menos de un pico amperio). Esto es una gran ventaja, cuando la señal proviene de un dispositivo tal como un micrófono de condensador o un transductor </a:t>
            </a:r>
            <a:r>
              <a:rPr lang="es-PE" sz="1400" b="1" dirty="0" err="1" smtClean="0">
                <a:latin typeface="Arial" pitchFamily="34" charset="0"/>
                <a:cs typeface="Arial" pitchFamily="34" charset="0"/>
              </a:rPr>
              <a:t>piezo</a:t>
            </a:r>
            <a:r>
              <a:rPr lang="es-PE" sz="1400" b="1" dirty="0" smtClean="0">
                <a:latin typeface="Arial" pitchFamily="34" charset="0"/>
                <a:cs typeface="Arial" pitchFamily="34" charset="0"/>
              </a:rPr>
              <a:t> eléctrico, los cuales proporcionan corrientes insignificantes.</a:t>
            </a:r>
          </a:p>
          <a:p>
            <a:r>
              <a:rPr lang="es-PE" sz="1400" b="1" dirty="0" smtClean="0">
                <a:latin typeface="Arial" pitchFamily="34" charset="0"/>
                <a:cs typeface="Arial" pitchFamily="34" charset="0"/>
              </a:rPr>
              <a:t>Los </a:t>
            </a:r>
            <a:r>
              <a:rPr lang="es-PE" sz="1400" b="1" dirty="0" err="1" smtClean="0">
                <a:latin typeface="Arial" pitchFamily="34" charset="0"/>
                <a:cs typeface="Arial" pitchFamily="34" charset="0"/>
              </a:rPr>
              <a:t>FET’s</a:t>
            </a:r>
            <a:r>
              <a:rPr lang="es-PE" sz="1400" b="1" dirty="0" smtClean="0">
                <a:latin typeface="Arial" pitchFamily="34" charset="0"/>
                <a:cs typeface="Arial" pitchFamily="34" charset="0"/>
              </a:rPr>
              <a:t>, básicamente son de dos tipos:</a:t>
            </a:r>
          </a:p>
          <a:p>
            <a:r>
              <a:rPr lang="es-PE" sz="1400" b="1" dirty="0" smtClean="0">
                <a:latin typeface="Arial" pitchFamily="34" charset="0"/>
                <a:cs typeface="Arial" pitchFamily="34" charset="0"/>
              </a:rPr>
              <a:t>          - El transistor de efecto de campo de Juntura o JFET.</a:t>
            </a:r>
          </a:p>
          <a:p>
            <a:r>
              <a:rPr lang="es-PE" sz="1400" b="1" dirty="0" smtClean="0">
                <a:latin typeface="Arial" pitchFamily="34" charset="0"/>
                <a:cs typeface="Arial" pitchFamily="34" charset="0"/>
              </a:rPr>
              <a:t>          - El transistor de efecto de campo con compuerta aislada o IGFET, también conocido       como semiconductor de óxido de metal, MOS, o simplemente MOSFET.</a:t>
            </a:r>
          </a:p>
          <a:p>
            <a:endParaRPr lang="es-PE" sz="1400" b="1" dirty="0">
              <a:latin typeface="Arial" pitchFamily="34" charset="0"/>
              <a:cs typeface="Arial" pitchFamily="34" charset="0"/>
            </a:endParaRPr>
          </a:p>
        </p:txBody>
      </p:sp>
      <p:sp>
        <p:nvSpPr>
          <p:cNvPr id="12" name="11 CuadroTexto"/>
          <p:cNvSpPr txBox="1"/>
          <p:nvPr/>
        </p:nvSpPr>
        <p:spPr>
          <a:xfrm>
            <a:off x="251520" y="3861048"/>
            <a:ext cx="1656184" cy="584775"/>
          </a:xfrm>
          <a:prstGeom prst="rect">
            <a:avLst/>
          </a:prstGeom>
          <a:noFill/>
        </p:spPr>
        <p:txBody>
          <a:bodyPr wrap="square" rtlCol="0">
            <a:spAutoFit/>
          </a:bodyPr>
          <a:lstStyle/>
          <a:p>
            <a:r>
              <a:rPr lang="es-PE" sz="1600" b="1" u="sng" dirty="0">
                <a:latin typeface="Arial" pitchFamily="34" charset="0"/>
                <a:cs typeface="Arial" pitchFamily="34" charset="0"/>
              </a:rPr>
              <a:t>EL JFET</a:t>
            </a:r>
          </a:p>
          <a:p>
            <a:endParaRPr lang="es-PE" sz="1600" b="1" dirty="0">
              <a:latin typeface="Arial" pitchFamily="34" charset="0"/>
              <a:cs typeface="Arial" pitchFamily="34" charset="0"/>
            </a:endParaRPr>
          </a:p>
        </p:txBody>
      </p:sp>
      <p:sp>
        <p:nvSpPr>
          <p:cNvPr id="13" name="12 Rectángulo"/>
          <p:cNvSpPr/>
          <p:nvPr/>
        </p:nvSpPr>
        <p:spPr>
          <a:xfrm>
            <a:off x="251520" y="4437112"/>
            <a:ext cx="2693366" cy="338554"/>
          </a:xfrm>
          <a:prstGeom prst="rect">
            <a:avLst/>
          </a:prstGeom>
        </p:spPr>
        <p:txBody>
          <a:bodyPr wrap="none">
            <a:spAutoFit/>
          </a:bodyPr>
          <a:lstStyle/>
          <a:p>
            <a:r>
              <a:rPr lang="es-PE" sz="1600" b="1" dirty="0">
                <a:solidFill>
                  <a:prstClr val="white"/>
                </a:solidFill>
                <a:latin typeface="Arial Narrow" pitchFamily="34" charset="0"/>
              </a:rPr>
              <a:t>Sea el </a:t>
            </a:r>
            <a:r>
              <a:rPr lang="es-PE" sz="1600" b="1" dirty="0" smtClean="0">
                <a:latin typeface="Arial" pitchFamily="34" charset="0"/>
                <a:cs typeface="Arial" pitchFamily="34" charset="0"/>
              </a:rPr>
              <a:t>circuito</a:t>
            </a:r>
            <a:r>
              <a:rPr lang="es-PE" sz="1600" b="1" dirty="0">
                <a:latin typeface="Arial" pitchFamily="34" charset="0"/>
                <a:cs typeface="Arial" pitchFamily="34" charset="0"/>
              </a:rPr>
              <a:t> de la Fig.  </a:t>
            </a:r>
            <a:r>
              <a:rPr lang="en-US" sz="1600" b="1" dirty="0">
                <a:latin typeface="Arial" pitchFamily="34" charset="0"/>
                <a:cs typeface="Arial" pitchFamily="34" charset="0"/>
              </a:rPr>
              <a:t>1.</a:t>
            </a:r>
            <a:endParaRPr lang="es-PE" sz="1600" b="1" dirty="0">
              <a:latin typeface="Arial" pitchFamily="34" charset="0"/>
              <a:cs typeface="Arial" pitchFamily="34" charset="0"/>
            </a:endParaRPr>
          </a:p>
        </p:txBody>
      </p:sp>
      <p:pic>
        <p:nvPicPr>
          <p:cNvPr id="7171" name="imagerId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24" y="4797152"/>
            <a:ext cx="2479321" cy="11628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imagerId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531" y="4162368"/>
            <a:ext cx="2232248" cy="1797651"/>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422145" y="6040488"/>
            <a:ext cx="4572000" cy="338554"/>
          </a:xfrm>
          <a:prstGeom prst="rect">
            <a:avLst/>
          </a:prstGeom>
        </p:spPr>
        <p:txBody>
          <a:bodyPr>
            <a:spAutoFit/>
          </a:bodyPr>
          <a:lstStyle/>
          <a:p>
            <a:r>
              <a:rPr lang="es-PE" sz="1600" b="1" dirty="0" smtClean="0">
                <a:solidFill>
                  <a:prstClr val="white"/>
                </a:solidFill>
                <a:latin typeface="Arial Narrow" pitchFamily="34" charset="0"/>
              </a:rPr>
              <a:t>Figura</a:t>
            </a:r>
            <a:r>
              <a:rPr lang="es-PE" sz="1600" b="1" dirty="0">
                <a:solidFill>
                  <a:prstClr val="white"/>
                </a:solidFill>
                <a:latin typeface="Arial Narrow" pitchFamily="34" charset="0"/>
              </a:rPr>
              <a:t> 1: </a:t>
            </a:r>
            <a:r>
              <a:rPr lang="es-PE" sz="1400" b="1" dirty="0">
                <a:latin typeface="Arial" pitchFamily="34" charset="0"/>
                <a:cs typeface="Arial" pitchFamily="34" charset="0"/>
              </a:rPr>
              <a:t> Circuito de Polarización  para el JFET</a:t>
            </a:r>
          </a:p>
        </p:txBody>
      </p:sp>
    </p:spTree>
    <p:extLst>
      <p:ext uri="{BB962C8B-B14F-4D97-AF65-F5344CB8AC3E}">
        <p14:creationId xmlns:p14="http://schemas.microsoft.com/office/powerpoint/2010/main" val="37121079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251520" y="1124744"/>
            <a:ext cx="8496944" cy="5472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395536" y="1340768"/>
            <a:ext cx="8064896" cy="1384995"/>
          </a:xfrm>
          <a:prstGeom prst="rect">
            <a:avLst/>
          </a:prstGeom>
        </p:spPr>
        <p:txBody>
          <a:bodyPr wrap="square">
            <a:spAutoFit/>
          </a:bodyPr>
          <a:lstStyle/>
          <a:p>
            <a:endParaRPr lang="es-PE" sz="1400" b="1" dirty="0">
              <a:latin typeface="Arial" pitchFamily="34" charset="0"/>
              <a:cs typeface="Arial" pitchFamily="34" charset="0"/>
            </a:endParaRPr>
          </a:p>
          <a:p>
            <a:endParaRPr lang="es-PE" sz="1400" b="1" dirty="0">
              <a:latin typeface="Arial" pitchFamily="34" charset="0"/>
              <a:cs typeface="Arial" pitchFamily="34" charset="0"/>
            </a:endParaRPr>
          </a:p>
          <a:p>
            <a:r>
              <a:rPr lang="es-PE" sz="1400" b="1" dirty="0">
                <a:latin typeface="Arial" pitchFamily="34" charset="0"/>
                <a:cs typeface="Arial" pitchFamily="34" charset="0"/>
              </a:rPr>
              <a:t>	</a:t>
            </a:r>
          </a:p>
          <a:p>
            <a:r>
              <a:rPr lang="es-PE" sz="1400" b="1" dirty="0" smtClean="0">
                <a:latin typeface="Arial" pitchFamily="34" charset="0"/>
                <a:cs typeface="Arial" pitchFamily="34" charset="0"/>
              </a:rPr>
              <a:t>                                                                                                     (1)</a:t>
            </a:r>
          </a:p>
          <a:p>
            <a:endParaRPr lang="es-PE" sz="1400" b="1" dirty="0">
              <a:latin typeface="Arial" pitchFamily="34" charset="0"/>
              <a:cs typeface="Arial" pitchFamily="34" charset="0"/>
            </a:endParaRPr>
          </a:p>
          <a:p>
            <a:r>
              <a:rPr lang="es-PE" sz="1400" b="1" dirty="0" smtClean="0">
                <a:latin typeface="Arial" pitchFamily="34" charset="0"/>
                <a:cs typeface="Arial" pitchFamily="34" charset="0"/>
              </a:rPr>
              <a:t>Para </a:t>
            </a:r>
            <a:r>
              <a:rPr lang="es-PE" sz="1400" b="1" dirty="0">
                <a:latin typeface="Arial" pitchFamily="34" charset="0"/>
                <a:cs typeface="Arial" pitchFamily="34" charset="0"/>
              </a:rPr>
              <a:t>la malla de </a:t>
            </a:r>
            <a:r>
              <a:rPr lang="es-PE" sz="1400" b="1" dirty="0" smtClean="0">
                <a:latin typeface="Arial" pitchFamily="34" charset="0"/>
                <a:cs typeface="Arial" pitchFamily="34" charset="0"/>
              </a:rPr>
              <a:t>salida                                                                  </a:t>
            </a:r>
            <a:endParaRPr lang="es-PE"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4 CuadroTexto"/>
              <p:cNvSpPr txBox="1"/>
              <p:nvPr/>
            </p:nvSpPr>
            <p:spPr>
              <a:xfrm>
                <a:off x="3568489" y="1281827"/>
                <a:ext cx="22234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PE" b="1" i="1" smtClean="0">
                          <a:solidFill>
                            <a:prstClr val="white"/>
                          </a:solidFill>
                          <a:latin typeface="Cambria Math"/>
                        </a:rPr>
                        <m:t>−</m:t>
                      </m:r>
                      <m:sSub>
                        <m:sSubPr>
                          <m:ctrlPr>
                            <a:rPr lang="es-PE" b="1" i="1" smtClean="0">
                              <a:solidFill>
                                <a:prstClr val="white"/>
                              </a:solidFill>
                              <a:latin typeface="Cambria Math"/>
                            </a:rPr>
                          </m:ctrlPr>
                        </m:sSubPr>
                        <m:e>
                          <m:r>
                            <a:rPr lang="es-PE" b="1" i="1" smtClean="0">
                              <a:solidFill>
                                <a:prstClr val="white"/>
                              </a:solidFill>
                              <a:latin typeface="Cambria Math"/>
                            </a:rPr>
                            <m:t>𝑽</m:t>
                          </m:r>
                        </m:e>
                        <m:sub>
                          <m:r>
                            <a:rPr lang="es-PE" b="1" i="1" smtClean="0">
                              <a:solidFill>
                                <a:prstClr val="white"/>
                              </a:solidFill>
                              <a:latin typeface="Cambria Math"/>
                            </a:rPr>
                            <m:t>𝑮𝑮</m:t>
                          </m:r>
                        </m:sub>
                      </m:sSub>
                      <m:r>
                        <a:rPr lang="es-PE" b="1" i="1" smtClean="0">
                          <a:solidFill>
                            <a:prstClr val="white"/>
                          </a:solidFill>
                          <a:latin typeface="Cambria Math"/>
                        </a:rPr>
                        <m:t>=</m:t>
                      </m:r>
                      <m:sSub>
                        <m:sSubPr>
                          <m:ctrlPr>
                            <a:rPr lang="es-PE" b="1" i="1" smtClean="0">
                              <a:solidFill>
                                <a:prstClr val="white"/>
                              </a:solidFill>
                              <a:latin typeface="Cambria Math"/>
                            </a:rPr>
                          </m:ctrlPr>
                        </m:sSubPr>
                        <m:e>
                          <m:r>
                            <a:rPr lang="es-PE" b="1" i="1" smtClean="0">
                              <a:solidFill>
                                <a:prstClr val="white"/>
                              </a:solidFill>
                              <a:latin typeface="Cambria Math"/>
                            </a:rPr>
                            <m:t>𝒊</m:t>
                          </m:r>
                        </m:e>
                        <m:sub>
                          <m:r>
                            <a:rPr lang="es-PE" b="1" i="1" smtClean="0">
                              <a:solidFill>
                                <a:prstClr val="white"/>
                              </a:solidFill>
                              <a:latin typeface="Cambria Math"/>
                            </a:rPr>
                            <m:t>𝑮</m:t>
                          </m:r>
                        </m:sub>
                      </m:sSub>
                      <m:sSub>
                        <m:sSubPr>
                          <m:ctrlPr>
                            <a:rPr lang="es-PE" b="1" i="1" smtClean="0">
                              <a:solidFill>
                                <a:prstClr val="white"/>
                              </a:solidFill>
                              <a:latin typeface="Cambria Math"/>
                            </a:rPr>
                          </m:ctrlPr>
                        </m:sSubPr>
                        <m:e>
                          <m:r>
                            <a:rPr lang="es-PE" b="1" i="1" smtClean="0">
                              <a:solidFill>
                                <a:prstClr val="white"/>
                              </a:solidFill>
                              <a:latin typeface="Cambria Math"/>
                            </a:rPr>
                            <m:t>𝑹</m:t>
                          </m:r>
                        </m:e>
                        <m:sub>
                          <m:r>
                            <a:rPr lang="es-PE" b="1" i="1" smtClean="0">
                              <a:solidFill>
                                <a:prstClr val="white"/>
                              </a:solidFill>
                              <a:latin typeface="Cambria Math"/>
                            </a:rPr>
                            <m:t>𝑮</m:t>
                          </m:r>
                        </m:sub>
                      </m:sSub>
                      <m:r>
                        <a:rPr lang="es-PE" b="1" i="1" smtClean="0">
                          <a:solidFill>
                            <a:prstClr val="white"/>
                          </a:solidFill>
                          <a:latin typeface="Cambria Math"/>
                        </a:rPr>
                        <m:t>+</m:t>
                      </m:r>
                      <m:sSub>
                        <m:sSubPr>
                          <m:ctrlPr>
                            <a:rPr lang="es-PE" b="1" i="1" smtClean="0">
                              <a:solidFill>
                                <a:prstClr val="white"/>
                              </a:solidFill>
                              <a:latin typeface="Cambria Math"/>
                            </a:rPr>
                          </m:ctrlPr>
                        </m:sSubPr>
                        <m:e>
                          <m:r>
                            <a:rPr lang="es-PE" b="1" i="1" smtClean="0">
                              <a:solidFill>
                                <a:prstClr val="white"/>
                              </a:solidFill>
                              <a:latin typeface="Cambria Math"/>
                            </a:rPr>
                            <m:t>𝒗</m:t>
                          </m:r>
                        </m:e>
                        <m:sub>
                          <m:r>
                            <a:rPr lang="es-PE" b="1" i="1" smtClean="0">
                              <a:solidFill>
                                <a:prstClr val="white"/>
                              </a:solidFill>
                              <a:latin typeface="Cambria Math"/>
                            </a:rPr>
                            <m:t>𝑮𝑺</m:t>
                          </m:r>
                        </m:sub>
                      </m:sSub>
                    </m:oMath>
                  </m:oMathPara>
                </a14:m>
                <a:endParaRPr lang="es-PE" b="1" dirty="0">
                  <a:solidFill>
                    <a:prstClr val="white"/>
                  </a:solidFill>
                  <a:latin typeface="Arial Narrow" pitchFamily="34" charset="0"/>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3568489" y="1281827"/>
                <a:ext cx="2223429" cy="369332"/>
              </a:xfrm>
              <a:prstGeom prst="rect">
                <a:avLst/>
              </a:prstGeom>
              <a:blipFill rotWithShape="1">
                <a:blip r:embed="rId2" cstate="print"/>
                <a:stretch>
                  <a:fillRect b="-1639"/>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6" name="5 CuadroTexto"/>
              <p:cNvSpPr txBox="1"/>
              <p:nvPr/>
            </p:nvSpPr>
            <p:spPr>
              <a:xfrm>
                <a:off x="3887999" y="1789658"/>
                <a:ext cx="15647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PE" b="1" i="1" smtClean="0">
                              <a:solidFill>
                                <a:prstClr val="white"/>
                              </a:solidFill>
                              <a:latin typeface="Cambria Math"/>
                            </a:rPr>
                          </m:ctrlPr>
                        </m:sSubPr>
                        <m:e>
                          <m:r>
                            <a:rPr lang="es-PE" b="1" i="1" smtClean="0">
                              <a:solidFill>
                                <a:prstClr val="white"/>
                              </a:solidFill>
                              <a:latin typeface="Cambria Math"/>
                            </a:rPr>
                            <m:t>−</m:t>
                          </m:r>
                          <m:r>
                            <a:rPr lang="es-PE" b="1" i="1" smtClean="0">
                              <a:solidFill>
                                <a:prstClr val="white"/>
                              </a:solidFill>
                              <a:latin typeface="Cambria Math"/>
                            </a:rPr>
                            <m:t>𝒗</m:t>
                          </m:r>
                        </m:e>
                        <m:sub>
                          <m:r>
                            <a:rPr lang="es-PE" b="1" i="1" smtClean="0">
                              <a:solidFill>
                                <a:prstClr val="white"/>
                              </a:solidFill>
                              <a:latin typeface="Cambria Math"/>
                            </a:rPr>
                            <m:t>𝑮𝑺</m:t>
                          </m:r>
                        </m:sub>
                      </m:sSub>
                      <m:r>
                        <a:rPr lang="es-PE" b="1" i="1" smtClean="0">
                          <a:solidFill>
                            <a:prstClr val="white"/>
                          </a:solidFill>
                          <a:latin typeface="Cambria Math"/>
                        </a:rPr>
                        <m:t>=</m:t>
                      </m:r>
                      <m:sSub>
                        <m:sSubPr>
                          <m:ctrlPr>
                            <a:rPr lang="es-PE" b="1" i="1" smtClean="0">
                              <a:solidFill>
                                <a:prstClr val="white"/>
                              </a:solidFill>
                              <a:latin typeface="Cambria Math"/>
                            </a:rPr>
                          </m:ctrlPr>
                        </m:sSubPr>
                        <m:e>
                          <m:r>
                            <a:rPr lang="es-PE" b="1" i="1" smtClean="0">
                              <a:solidFill>
                                <a:prstClr val="white"/>
                              </a:solidFill>
                              <a:latin typeface="Cambria Math"/>
                            </a:rPr>
                            <m:t>−</m:t>
                          </m:r>
                          <m:r>
                            <a:rPr lang="es-PE" b="1" i="1" smtClean="0">
                              <a:solidFill>
                                <a:prstClr val="white"/>
                              </a:solidFill>
                              <a:latin typeface="Cambria Math"/>
                            </a:rPr>
                            <m:t>𝑽</m:t>
                          </m:r>
                        </m:e>
                        <m:sub>
                          <m:r>
                            <a:rPr lang="es-PE" b="1" i="1" smtClean="0">
                              <a:solidFill>
                                <a:prstClr val="white"/>
                              </a:solidFill>
                              <a:latin typeface="Cambria Math"/>
                            </a:rPr>
                            <m:t>𝑮𝑮</m:t>
                          </m:r>
                        </m:sub>
                      </m:sSub>
                    </m:oMath>
                  </m:oMathPara>
                </a14:m>
                <a:endParaRPr lang="es-PE" b="1" dirty="0">
                  <a:solidFill>
                    <a:prstClr val="white"/>
                  </a:solidFill>
                  <a:latin typeface="Arial Narrow"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3887999" y="1789658"/>
                <a:ext cx="1564723" cy="369332"/>
              </a:xfrm>
              <a:prstGeom prst="rect">
                <a:avLst/>
              </a:prstGeom>
              <a:blipFill rotWithShape="1">
                <a:blip r:embed="rId3" cstate="print"/>
                <a:stretch>
                  <a:fillRect b="-3333"/>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652038" y="2780928"/>
                <a:ext cx="21657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dirty="0" smtClean="0">
                              <a:solidFill>
                                <a:prstClr val="white"/>
                              </a:solidFill>
                              <a:latin typeface="Cambria Math"/>
                            </a:rPr>
                          </m:ctrlPr>
                        </m:sSubPr>
                        <m:e>
                          <m:r>
                            <a:rPr lang="es-PE" b="1" i="1" dirty="0" smtClean="0">
                              <a:solidFill>
                                <a:prstClr val="white"/>
                              </a:solidFill>
                              <a:latin typeface="Cambria Math"/>
                            </a:rPr>
                            <m:t>𝑽</m:t>
                          </m:r>
                        </m:e>
                        <m:sub>
                          <m:r>
                            <a:rPr lang="es-PE" b="1" i="1" dirty="0" smtClean="0">
                              <a:solidFill>
                                <a:prstClr val="white"/>
                              </a:solidFill>
                              <a:latin typeface="Cambria Math"/>
                            </a:rPr>
                            <m:t>𝑫𝑫</m:t>
                          </m:r>
                        </m:sub>
                      </m:sSub>
                      <m:r>
                        <a:rPr lang="en-US" b="1" i="1" dirty="0" smtClean="0">
                          <a:solidFill>
                            <a:prstClr val="white"/>
                          </a:solidFill>
                          <a:latin typeface="Cambria Math"/>
                        </a:rPr>
                        <m:t>=	</m:t>
                      </m:r>
                      <m:sSub>
                        <m:sSubPr>
                          <m:ctrlPr>
                            <a:rPr lang="en-US" b="1" i="1" dirty="0" smtClean="0">
                              <a:solidFill>
                                <a:prstClr val="white"/>
                              </a:solidFill>
                              <a:latin typeface="Cambria Math"/>
                            </a:rPr>
                          </m:ctrlPr>
                        </m:sSubPr>
                        <m:e>
                          <m:r>
                            <a:rPr lang="es-PE" b="1" i="1" dirty="0" smtClean="0">
                              <a:solidFill>
                                <a:prstClr val="white"/>
                              </a:solidFill>
                              <a:latin typeface="Cambria Math"/>
                            </a:rPr>
                            <m:t>𝒊</m:t>
                          </m:r>
                        </m:e>
                        <m:sub>
                          <m:r>
                            <a:rPr lang="es-PE" b="1" i="1" dirty="0" smtClean="0">
                              <a:solidFill>
                                <a:prstClr val="white"/>
                              </a:solidFill>
                              <a:latin typeface="Cambria Math"/>
                            </a:rPr>
                            <m:t>𝑫</m:t>
                          </m:r>
                        </m:sub>
                      </m:sSub>
                      <m:sSub>
                        <m:sSubPr>
                          <m:ctrlPr>
                            <a:rPr lang="en-US" b="1" i="1" dirty="0" smtClean="0">
                              <a:solidFill>
                                <a:prstClr val="white"/>
                              </a:solidFill>
                              <a:latin typeface="Cambria Math"/>
                            </a:rPr>
                          </m:ctrlPr>
                        </m:sSubPr>
                        <m:e>
                          <m:r>
                            <a:rPr lang="es-PE" b="1" i="1" dirty="0" smtClean="0">
                              <a:solidFill>
                                <a:prstClr val="white"/>
                              </a:solidFill>
                              <a:latin typeface="Cambria Math"/>
                            </a:rPr>
                            <m:t>𝑹</m:t>
                          </m:r>
                        </m:e>
                        <m:sub>
                          <m:r>
                            <a:rPr lang="es-PE" b="1" i="1" dirty="0" smtClean="0">
                              <a:solidFill>
                                <a:prstClr val="white"/>
                              </a:solidFill>
                              <a:latin typeface="Cambria Math"/>
                            </a:rPr>
                            <m:t>𝑫</m:t>
                          </m:r>
                        </m:sub>
                      </m:sSub>
                      <m:r>
                        <a:rPr lang="en-US" b="1" i="1" dirty="0">
                          <a:solidFill>
                            <a:prstClr val="white"/>
                          </a:solidFill>
                          <a:latin typeface="Cambria Math"/>
                        </a:rPr>
                        <m:t>+</m:t>
                      </m:r>
                      <m:sSub>
                        <m:sSubPr>
                          <m:ctrlPr>
                            <a:rPr lang="en-US" b="1" i="1" dirty="0" smtClean="0">
                              <a:solidFill>
                                <a:prstClr val="white"/>
                              </a:solidFill>
                              <a:latin typeface="Cambria Math"/>
                            </a:rPr>
                          </m:ctrlPr>
                        </m:sSubPr>
                        <m:e>
                          <m:r>
                            <a:rPr lang="es-PE" b="1" i="1" dirty="0" smtClean="0">
                              <a:solidFill>
                                <a:prstClr val="white"/>
                              </a:solidFill>
                              <a:latin typeface="Cambria Math"/>
                            </a:rPr>
                            <m:t>𝒗</m:t>
                          </m:r>
                        </m:e>
                        <m:sub>
                          <m:r>
                            <a:rPr lang="es-PE" b="1" i="1" dirty="0" smtClean="0">
                              <a:solidFill>
                                <a:prstClr val="white"/>
                              </a:solidFill>
                              <a:latin typeface="Cambria Math"/>
                            </a:rPr>
                            <m:t>𝑫𝑺</m:t>
                          </m:r>
                        </m:sub>
                      </m:sSub>
                    </m:oMath>
                  </m:oMathPara>
                </a14:m>
                <a:endParaRPr lang="es-PE" b="1" dirty="0">
                  <a:solidFill>
                    <a:prstClr val="white"/>
                  </a:solidFill>
                  <a:latin typeface="Arial Narrow" pitchFamily="34" charset="0"/>
                </a:endParaRPr>
              </a:p>
            </p:txBody>
          </p:sp>
        </mc:Choice>
        <mc:Fallback xmlns="">
          <p:sp>
            <p:nvSpPr>
              <p:cNvPr id="8" name="7 Rectángulo"/>
              <p:cNvSpPr>
                <a:spLocks noRot="1" noChangeAspect="1" noMove="1" noResize="1" noEditPoints="1" noAdjustHandles="1" noChangeArrowheads="1" noChangeShapeType="1" noTextEdit="1"/>
              </p:cNvSpPr>
              <p:nvPr/>
            </p:nvSpPr>
            <p:spPr>
              <a:xfrm>
                <a:off x="3652038" y="2780928"/>
                <a:ext cx="2165721" cy="369332"/>
              </a:xfrm>
              <a:prstGeom prst="rect">
                <a:avLst/>
              </a:prstGeom>
              <a:blipFill rotWithShape="1">
                <a:blip r:embed="rId4" cstate="print"/>
                <a:stretch>
                  <a:fillRect b="-1639"/>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9" name="8 CuadroTexto"/>
              <p:cNvSpPr txBox="1"/>
              <p:nvPr/>
            </p:nvSpPr>
            <p:spPr>
              <a:xfrm>
                <a:off x="3191272" y="3458017"/>
                <a:ext cx="2905472" cy="6037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PE" sz="2000" b="1" i="1" smtClean="0">
                              <a:solidFill>
                                <a:prstClr val="white"/>
                              </a:solidFill>
                              <a:latin typeface="Cambria Math"/>
                            </a:rPr>
                          </m:ctrlPr>
                        </m:sSubPr>
                        <m:e>
                          <m:r>
                            <a:rPr lang="es-PE" sz="2000" b="1" i="1" smtClean="0">
                              <a:solidFill>
                                <a:prstClr val="white"/>
                              </a:solidFill>
                              <a:latin typeface="Cambria Math"/>
                            </a:rPr>
                            <m:t>𝒊</m:t>
                          </m:r>
                        </m:e>
                        <m:sub>
                          <m:r>
                            <a:rPr lang="es-PE" sz="2000" b="1" i="1" smtClean="0">
                              <a:solidFill>
                                <a:prstClr val="white"/>
                              </a:solidFill>
                              <a:latin typeface="Cambria Math"/>
                            </a:rPr>
                            <m:t>𝑫</m:t>
                          </m:r>
                          <m:r>
                            <a:rPr lang="es-PE" sz="2000" b="1" i="1" smtClean="0">
                              <a:solidFill>
                                <a:prstClr val="white"/>
                              </a:solidFill>
                              <a:latin typeface="Cambria Math"/>
                            </a:rPr>
                            <m:t> =  </m:t>
                          </m:r>
                          <m:f>
                            <m:fPr>
                              <m:ctrlPr>
                                <a:rPr lang="es-PE" sz="2000" b="1" i="1" smtClean="0">
                                  <a:solidFill>
                                    <a:prstClr val="white"/>
                                  </a:solidFill>
                                  <a:latin typeface="Cambria Math"/>
                                </a:rPr>
                              </m:ctrlPr>
                            </m:fPr>
                            <m:num>
                              <m:sSub>
                                <m:sSubPr>
                                  <m:ctrlPr>
                                    <a:rPr lang="es-PE" sz="2000" b="1" i="1" smtClean="0">
                                      <a:solidFill>
                                        <a:prstClr val="white"/>
                                      </a:solidFill>
                                      <a:latin typeface="Cambria Math"/>
                                    </a:rPr>
                                  </m:ctrlPr>
                                </m:sSubPr>
                                <m:e>
                                  <m:r>
                                    <a:rPr lang="es-PE" sz="2000" b="1" i="1" smtClean="0">
                                      <a:solidFill>
                                        <a:prstClr val="white"/>
                                      </a:solidFill>
                                      <a:latin typeface="Cambria Math"/>
                                    </a:rPr>
                                    <m:t>𝑽</m:t>
                                  </m:r>
                                </m:e>
                                <m:sub>
                                  <m:r>
                                    <a:rPr lang="es-PE" sz="2000" b="1" i="1" smtClean="0">
                                      <a:solidFill>
                                        <a:prstClr val="white"/>
                                      </a:solidFill>
                                      <a:latin typeface="Cambria Math"/>
                                    </a:rPr>
                                    <m:t>𝑫𝑺</m:t>
                                  </m:r>
                                </m:sub>
                              </m:sSub>
                            </m:num>
                            <m:den>
                              <m:sSub>
                                <m:sSubPr>
                                  <m:ctrlPr>
                                    <a:rPr lang="es-PE" sz="2000" b="1" i="1" smtClean="0">
                                      <a:solidFill>
                                        <a:prstClr val="white"/>
                                      </a:solidFill>
                                      <a:latin typeface="Cambria Math"/>
                                    </a:rPr>
                                  </m:ctrlPr>
                                </m:sSubPr>
                                <m:e>
                                  <m:r>
                                    <a:rPr lang="es-PE" sz="2000" b="1" i="1" smtClean="0">
                                      <a:solidFill>
                                        <a:prstClr val="white"/>
                                      </a:solidFill>
                                      <a:latin typeface="Cambria Math"/>
                                    </a:rPr>
                                    <m:t>𝑹</m:t>
                                  </m:r>
                                </m:e>
                                <m:sub>
                                  <m:r>
                                    <a:rPr lang="es-PE" sz="2000" b="1" i="1" smtClean="0">
                                      <a:solidFill>
                                        <a:prstClr val="white"/>
                                      </a:solidFill>
                                      <a:latin typeface="Cambria Math"/>
                                    </a:rPr>
                                    <m:t>𝑫</m:t>
                                  </m:r>
                                </m:sub>
                              </m:sSub>
                            </m:den>
                          </m:f>
                          <m:r>
                            <a:rPr lang="es-PE" sz="2000" b="1" i="1" smtClean="0">
                              <a:solidFill>
                                <a:prstClr val="white"/>
                              </a:solidFill>
                              <a:latin typeface="Cambria Math"/>
                            </a:rPr>
                            <m:t> + </m:t>
                          </m:r>
                          <m:f>
                            <m:fPr>
                              <m:ctrlPr>
                                <a:rPr lang="es-PE" sz="2000" b="1" i="1" smtClean="0">
                                  <a:solidFill>
                                    <a:prstClr val="white"/>
                                  </a:solidFill>
                                  <a:latin typeface="Cambria Math"/>
                                </a:rPr>
                              </m:ctrlPr>
                            </m:fPr>
                            <m:num>
                              <m:sSub>
                                <m:sSubPr>
                                  <m:ctrlPr>
                                    <a:rPr lang="es-PE" sz="2000" b="1" i="1" smtClean="0">
                                      <a:solidFill>
                                        <a:prstClr val="white"/>
                                      </a:solidFill>
                                      <a:latin typeface="Cambria Math"/>
                                    </a:rPr>
                                  </m:ctrlPr>
                                </m:sSubPr>
                                <m:e>
                                  <m:r>
                                    <a:rPr lang="es-PE" sz="2000" b="1" i="1" smtClean="0">
                                      <a:solidFill>
                                        <a:prstClr val="white"/>
                                      </a:solidFill>
                                      <a:latin typeface="Cambria Math"/>
                                    </a:rPr>
                                    <m:t>𝑽</m:t>
                                  </m:r>
                                </m:e>
                                <m:sub>
                                  <m:r>
                                    <a:rPr lang="es-PE" sz="2000" b="1" i="1" smtClean="0">
                                      <a:solidFill>
                                        <a:prstClr val="white"/>
                                      </a:solidFill>
                                      <a:latin typeface="Cambria Math"/>
                                    </a:rPr>
                                    <m:t>𝑫𝑫</m:t>
                                  </m:r>
                                </m:sub>
                              </m:sSub>
                            </m:num>
                            <m:den>
                              <m:sSub>
                                <m:sSubPr>
                                  <m:ctrlPr>
                                    <a:rPr lang="es-PE" sz="2000" b="1" i="1" smtClean="0">
                                      <a:solidFill>
                                        <a:prstClr val="white"/>
                                      </a:solidFill>
                                      <a:latin typeface="Cambria Math"/>
                                    </a:rPr>
                                  </m:ctrlPr>
                                </m:sSubPr>
                                <m:e>
                                  <m:r>
                                    <a:rPr lang="es-PE" sz="2000" b="1" i="1" smtClean="0">
                                      <a:solidFill>
                                        <a:prstClr val="white"/>
                                      </a:solidFill>
                                      <a:latin typeface="Cambria Math"/>
                                    </a:rPr>
                                    <m:t>𝑹</m:t>
                                  </m:r>
                                </m:e>
                                <m:sub>
                                  <m:r>
                                    <a:rPr lang="es-PE" sz="2000" b="1" i="1" smtClean="0">
                                      <a:solidFill>
                                        <a:prstClr val="white"/>
                                      </a:solidFill>
                                      <a:latin typeface="Cambria Math"/>
                                    </a:rPr>
                                    <m:t>𝑫</m:t>
                                  </m:r>
                                </m:sub>
                              </m:sSub>
                            </m:den>
                          </m:f>
                        </m:sub>
                      </m:sSub>
                    </m:oMath>
                  </m:oMathPara>
                </a14:m>
                <a:endParaRPr lang="es-PE" b="1" dirty="0">
                  <a:solidFill>
                    <a:prstClr val="white"/>
                  </a:solidFill>
                  <a:latin typeface="Arial Narrow" pitchFamily="34" charset="0"/>
                </a:endParaRPr>
              </a:p>
            </p:txBody>
          </p:sp>
        </mc:Choice>
        <mc:Fallback xmlns="">
          <p:sp>
            <p:nvSpPr>
              <p:cNvPr id="9" name="8 CuadroTexto"/>
              <p:cNvSpPr txBox="1">
                <a:spLocks noRot="1" noChangeAspect="1" noMove="1" noResize="1" noEditPoints="1" noAdjustHandles="1" noChangeArrowheads="1" noChangeShapeType="1" noTextEdit="1"/>
              </p:cNvSpPr>
              <p:nvPr/>
            </p:nvSpPr>
            <p:spPr>
              <a:xfrm>
                <a:off x="3191272" y="3458017"/>
                <a:ext cx="2905472" cy="603755"/>
              </a:xfrm>
              <a:prstGeom prst="rect">
                <a:avLst/>
              </a:prstGeom>
              <a:blipFill rotWithShape="1">
                <a:blip r:embed="rId5" cstate="print"/>
                <a:stretch>
                  <a:fillRect/>
                </a:stretch>
              </a:blipFill>
            </p:spPr>
            <p:txBody>
              <a:bodyPr/>
              <a:lstStyle/>
              <a:p>
                <a:r>
                  <a:rPr lang="es-PE">
                    <a:noFill/>
                  </a:rPr>
                  <a:t> </a:t>
                </a:r>
              </a:p>
            </p:txBody>
          </p:sp>
        </mc:Fallback>
      </mc:AlternateContent>
      <p:sp>
        <p:nvSpPr>
          <p:cNvPr id="10" name="9 CuadroTexto"/>
          <p:cNvSpPr txBox="1"/>
          <p:nvPr/>
        </p:nvSpPr>
        <p:spPr>
          <a:xfrm>
            <a:off x="6096744" y="2792363"/>
            <a:ext cx="563488" cy="307777"/>
          </a:xfrm>
          <a:prstGeom prst="rect">
            <a:avLst/>
          </a:prstGeom>
          <a:noFill/>
        </p:spPr>
        <p:txBody>
          <a:bodyPr wrap="square" rtlCol="0">
            <a:spAutoFit/>
          </a:bodyPr>
          <a:lstStyle/>
          <a:p>
            <a:r>
              <a:rPr lang="es-PE" sz="1400" b="1" dirty="0" smtClean="0">
                <a:latin typeface="Arial" pitchFamily="34" charset="0"/>
                <a:cs typeface="Arial" pitchFamily="34" charset="0"/>
              </a:rPr>
              <a:t>(2)</a:t>
            </a:r>
            <a:endParaRPr lang="es-PE" sz="1400" b="1" dirty="0">
              <a:latin typeface="Arial" pitchFamily="34" charset="0"/>
              <a:cs typeface="Arial" pitchFamily="34" charset="0"/>
            </a:endParaRPr>
          </a:p>
        </p:txBody>
      </p:sp>
      <p:sp>
        <p:nvSpPr>
          <p:cNvPr id="11" name="10 CuadroTexto"/>
          <p:cNvSpPr txBox="1"/>
          <p:nvPr/>
        </p:nvSpPr>
        <p:spPr>
          <a:xfrm>
            <a:off x="6096744" y="3573016"/>
            <a:ext cx="563488" cy="307777"/>
          </a:xfrm>
          <a:prstGeom prst="rect">
            <a:avLst/>
          </a:prstGeom>
          <a:noFill/>
        </p:spPr>
        <p:txBody>
          <a:bodyPr wrap="square" rtlCol="0">
            <a:spAutoFit/>
          </a:bodyPr>
          <a:lstStyle/>
          <a:p>
            <a:r>
              <a:rPr lang="es-PE" sz="1400" b="1" dirty="0" smtClean="0">
                <a:latin typeface="Arial" pitchFamily="34" charset="0"/>
                <a:cs typeface="Arial" pitchFamily="34" charset="0"/>
              </a:rPr>
              <a:t>(3)</a:t>
            </a:r>
            <a:endParaRPr lang="es-PE" sz="1400" b="1" dirty="0">
              <a:latin typeface="Arial" pitchFamily="34" charset="0"/>
              <a:cs typeface="Arial" pitchFamily="34" charset="0"/>
            </a:endParaRPr>
          </a:p>
        </p:txBody>
      </p:sp>
      <p:sp>
        <p:nvSpPr>
          <p:cNvPr id="12" name="11 Rectángulo"/>
          <p:cNvSpPr/>
          <p:nvPr/>
        </p:nvSpPr>
        <p:spPr>
          <a:xfrm>
            <a:off x="623020" y="4221088"/>
            <a:ext cx="7693396" cy="523220"/>
          </a:xfrm>
          <a:prstGeom prst="rect">
            <a:avLst/>
          </a:prstGeom>
        </p:spPr>
        <p:txBody>
          <a:bodyPr wrap="square">
            <a:spAutoFit/>
          </a:bodyPr>
          <a:lstStyle/>
          <a:p>
            <a:r>
              <a:rPr lang="es-PE" sz="1400" b="1" dirty="0">
                <a:latin typeface="Arial" pitchFamily="34" charset="0"/>
                <a:cs typeface="Arial" pitchFamily="34" charset="0"/>
              </a:rPr>
              <a:t>Donde (3) es la recta de carga de salida.  Adicionalmente se tiene la ecuación</a:t>
            </a:r>
          </a:p>
          <a:p>
            <a:r>
              <a:rPr lang="es-PE" sz="1400" b="1" dirty="0">
                <a:latin typeface="Arial" pitchFamily="34" charset="0"/>
                <a:cs typeface="Arial" pitchFamily="34" charset="0"/>
              </a:rPr>
              <a:t>de Shockley</a:t>
            </a:r>
          </a:p>
        </p:txBody>
      </p:sp>
      <mc:AlternateContent xmlns:mc="http://schemas.openxmlformats.org/markup-compatibility/2006" xmlns:a14="http://schemas.microsoft.com/office/drawing/2010/main">
        <mc:Choice Requires="a14">
          <p:sp>
            <p:nvSpPr>
              <p:cNvPr id="13" name="12 CuadroTexto"/>
              <p:cNvSpPr txBox="1"/>
              <p:nvPr/>
            </p:nvSpPr>
            <p:spPr>
              <a:xfrm>
                <a:off x="3191272" y="4941168"/>
                <a:ext cx="2263505" cy="6513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PE" b="1" i="1" smtClean="0">
                              <a:solidFill>
                                <a:prstClr val="white"/>
                              </a:solidFill>
                              <a:latin typeface="Cambria Math"/>
                            </a:rPr>
                          </m:ctrlPr>
                        </m:sSubPr>
                        <m:e>
                          <m:r>
                            <a:rPr lang="es-PE" b="1" i="1" smtClean="0">
                              <a:solidFill>
                                <a:prstClr val="white"/>
                              </a:solidFill>
                              <a:latin typeface="Cambria Math"/>
                            </a:rPr>
                            <m:t>𝒊</m:t>
                          </m:r>
                        </m:e>
                        <m:sub>
                          <m:r>
                            <a:rPr lang="es-PE" b="1" i="1" smtClean="0">
                              <a:solidFill>
                                <a:prstClr val="white"/>
                              </a:solidFill>
                              <a:latin typeface="Cambria Math"/>
                            </a:rPr>
                            <m:t>𝑫</m:t>
                          </m:r>
                        </m:sub>
                      </m:sSub>
                      <m:r>
                        <a:rPr lang="es-PE" b="1" i="1" smtClean="0">
                          <a:solidFill>
                            <a:prstClr val="white"/>
                          </a:solidFill>
                          <a:latin typeface="Cambria Math"/>
                        </a:rPr>
                        <m:t>=</m:t>
                      </m:r>
                      <m:sSub>
                        <m:sSubPr>
                          <m:ctrlPr>
                            <a:rPr lang="es-PE" b="1" i="1" smtClean="0">
                              <a:solidFill>
                                <a:prstClr val="white"/>
                              </a:solidFill>
                              <a:latin typeface="Cambria Math"/>
                            </a:rPr>
                          </m:ctrlPr>
                        </m:sSubPr>
                        <m:e>
                          <m:r>
                            <a:rPr lang="es-PE" b="1" i="1" smtClean="0">
                              <a:solidFill>
                                <a:prstClr val="white"/>
                              </a:solidFill>
                              <a:latin typeface="Cambria Math"/>
                            </a:rPr>
                            <m:t>𝑰</m:t>
                          </m:r>
                        </m:e>
                        <m:sub>
                          <m:r>
                            <a:rPr lang="es-PE" b="1" i="1" smtClean="0">
                              <a:solidFill>
                                <a:prstClr val="white"/>
                              </a:solidFill>
                              <a:latin typeface="Cambria Math"/>
                            </a:rPr>
                            <m:t>𝑫𝑺𝑺</m:t>
                          </m:r>
                        </m:sub>
                      </m:sSub>
                      <m:sSup>
                        <m:sSupPr>
                          <m:ctrlPr>
                            <a:rPr lang="es-PE" b="1" i="1" smtClean="0">
                              <a:solidFill>
                                <a:prstClr val="white"/>
                              </a:solidFill>
                              <a:latin typeface="Cambria Math"/>
                            </a:rPr>
                          </m:ctrlPr>
                        </m:sSupPr>
                        <m:e>
                          <m:r>
                            <a:rPr lang="es-PE" b="1" i="1" smtClean="0">
                              <a:solidFill>
                                <a:prstClr val="white"/>
                              </a:solidFill>
                              <a:latin typeface="Cambria Math"/>
                            </a:rPr>
                            <m:t>(</m:t>
                          </m:r>
                          <m:r>
                            <a:rPr lang="es-PE" b="1" i="1" smtClean="0">
                              <a:solidFill>
                                <a:prstClr val="white"/>
                              </a:solidFill>
                              <a:latin typeface="Cambria Math"/>
                            </a:rPr>
                            <m:t>𝟏</m:t>
                          </m:r>
                          <m:r>
                            <a:rPr lang="es-PE" b="1" i="1" smtClean="0">
                              <a:solidFill>
                                <a:prstClr val="white"/>
                              </a:solidFill>
                              <a:latin typeface="Cambria Math"/>
                            </a:rPr>
                            <m:t>−</m:t>
                          </m:r>
                          <m:f>
                            <m:fPr>
                              <m:ctrlPr>
                                <a:rPr lang="es-PE" b="1" i="1" smtClean="0">
                                  <a:solidFill>
                                    <a:prstClr val="white"/>
                                  </a:solidFill>
                                  <a:latin typeface="Cambria Math"/>
                                </a:rPr>
                              </m:ctrlPr>
                            </m:fPr>
                            <m:num>
                              <m:sSub>
                                <m:sSubPr>
                                  <m:ctrlPr>
                                    <a:rPr lang="es-PE" b="1" i="1" smtClean="0">
                                      <a:solidFill>
                                        <a:prstClr val="white"/>
                                      </a:solidFill>
                                      <a:latin typeface="Cambria Math"/>
                                    </a:rPr>
                                  </m:ctrlPr>
                                </m:sSubPr>
                                <m:e>
                                  <m:r>
                                    <a:rPr lang="es-PE" b="1" i="1" smtClean="0">
                                      <a:solidFill>
                                        <a:prstClr val="white"/>
                                      </a:solidFill>
                                      <a:latin typeface="Cambria Math"/>
                                    </a:rPr>
                                    <m:t>𝒗</m:t>
                                  </m:r>
                                </m:e>
                                <m:sub>
                                  <m:r>
                                    <a:rPr lang="es-PE" b="1" i="1" smtClean="0">
                                      <a:solidFill>
                                        <a:prstClr val="white"/>
                                      </a:solidFill>
                                      <a:latin typeface="Cambria Math"/>
                                    </a:rPr>
                                    <m:t>𝑮𝑺</m:t>
                                  </m:r>
                                </m:sub>
                              </m:sSub>
                            </m:num>
                            <m:den>
                              <m:sSub>
                                <m:sSubPr>
                                  <m:ctrlPr>
                                    <a:rPr lang="es-PE" b="1" i="1" smtClean="0">
                                      <a:solidFill>
                                        <a:prstClr val="white"/>
                                      </a:solidFill>
                                      <a:latin typeface="Cambria Math"/>
                                    </a:rPr>
                                  </m:ctrlPr>
                                </m:sSubPr>
                                <m:e>
                                  <m:r>
                                    <a:rPr lang="es-PE" b="1" i="1" smtClean="0">
                                      <a:solidFill>
                                        <a:prstClr val="white"/>
                                      </a:solidFill>
                                      <a:latin typeface="Cambria Math"/>
                                    </a:rPr>
                                    <m:t>𝑽</m:t>
                                  </m:r>
                                </m:e>
                                <m:sub>
                                  <m:r>
                                    <a:rPr lang="es-PE" b="1" i="1" smtClean="0">
                                      <a:solidFill>
                                        <a:prstClr val="white"/>
                                      </a:solidFill>
                                      <a:latin typeface="Cambria Math"/>
                                    </a:rPr>
                                    <m:t>𝒑</m:t>
                                  </m:r>
                                </m:sub>
                              </m:sSub>
                            </m:den>
                          </m:f>
                          <m:r>
                            <a:rPr lang="es-PE" b="1" i="1" smtClean="0">
                              <a:solidFill>
                                <a:prstClr val="white"/>
                              </a:solidFill>
                              <a:latin typeface="Cambria Math"/>
                            </a:rPr>
                            <m:t>)</m:t>
                          </m:r>
                        </m:e>
                        <m:sup>
                          <m:r>
                            <a:rPr lang="es-PE" b="1" i="1" smtClean="0">
                              <a:solidFill>
                                <a:prstClr val="white"/>
                              </a:solidFill>
                              <a:latin typeface="Cambria Math"/>
                            </a:rPr>
                            <m:t>𝟐</m:t>
                          </m:r>
                        </m:sup>
                      </m:sSup>
                    </m:oMath>
                  </m:oMathPara>
                </a14:m>
                <a:endParaRPr lang="es-PE" b="1" dirty="0">
                  <a:solidFill>
                    <a:prstClr val="white"/>
                  </a:solidFill>
                  <a:latin typeface="Arial Narrow" pitchFamily="34" charset="0"/>
                </a:endParaRPr>
              </a:p>
            </p:txBody>
          </p:sp>
        </mc:Choice>
        <mc:Fallback xmlns="">
          <p:sp>
            <p:nvSpPr>
              <p:cNvPr id="13" name="12 CuadroTexto"/>
              <p:cNvSpPr txBox="1">
                <a:spLocks noRot="1" noChangeAspect="1" noMove="1" noResize="1" noEditPoints="1" noAdjustHandles="1" noChangeArrowheads="1" noChangeShapeType="1" noTextEdit="1"/>
              </p:cNvSpPr>
              <p:nvPr/>
            </p:nvSpPr>
            <p:spPr>
              <a:xfrm>
                <a:off x="3191272" y="4941168"/>
                <a:ext cx="2263505" cy="651397"/>
              </a:xfrm>
              <a:prstGeom prst="rect">
                <a:avLst/>
              </a:prstGeom>
              <a:blipFill rotWithShape="1">
                <a:blip r:embed="rId6" cstate="print"/>
                <a:stretch>
                  <a:fillRect/>
                </a:stretch>
              </a:blipFill>
            </p:spPr>
            <p:txBody>
              <a:bodyPr/>
              <a:lstStyle/>
              <a:p>
                <a:r>
                  <a:rPr lang="es-PE">
                    <a:noFill/>
                  </a:rPr>
                  <a:t> </a:t>
                </a:r>
              </a:p>
            </p:txBody>
          </p:sp>
        </mc:Fallback>
      </mc:AlternateContent>
      <p:sp>
        <p:nvSpPr>
          <p:cNvPr id="14" name="13 CuadroTexto"/>
          <p:cNvSpPr txBox="1"/>
          <p:nvPr/>
        </p:nvSpPr>
        <p:spPr>
          <a:xfrm>
            <a:off x="6228184" y="5013176"/>
            <a:ext cx="504056" cy="307777"/>
          </a:xfrm>
          <a:prstGeom prst="rect">
            <a:avLst/>
          </a:prstGeom>
          <a:noFill/>
        </p:spPr>
        <p:txBody>
          <a:bodyPr wrap="square" rtlCol="0">
            <a:spAutoFit/>
          </a:bodyPr>
          <a:lstStyle/>
          <a:p>
            <a:r>
              <a:rPr lang="es-PE" sz="1400" b="1" dirty="0" smtClean="0">
                <a:latin typeface="Arial" pitchFamily="34" charset="0"/>
                <a:cs typeface="Arial" pitchFamily="34" charset="0"/>
              </a:rPr>
              <a:t>(4)</a:t>
            </a:r>
            <a:endParaRPr lang="es-PE" sz="1400" b="1" dirty="0">
              <a:latin typeface="Arial" pitchFamily="34" charset="0"/>
              <a:cs typeface="Arial" pitchFamily="34" charset="0"/>
            </a:endParaRPr>
          </a:p>
        </p:txBody>
      </p:sp>
      <p:sp>
        <p:nvSpPr>
          <p:cNvPr id="16" name="15 Rectángulo"/>
          <p:cNvSpPr/>
          <p:nvPr/>
        </p:nvSpPr>
        <p:spPr>
          <a:xfrm>
            <a:off x="918270" y="5877962"/>
            <a:ext cx="7051104" cy="523220"/>
          </a:xfrm>
          <a:prstGeom prst="rect">
            <a:avLst/>
          </a:prstGeom>
        </p:spPr>
        <p:txBody>
          <a:bodyPr wrap="square">
            <a:spAutoFit/>
          </a:bodyPr>
          <a:lstStyle/>
          <a:p>
            <a:r>
              <a:rPr lang="es-PE" sz="1400" b="1" dirty="0">
                <a:latin typeface="Arial" pitchFamily="34" charset="0"/>
                <a:cs typeface="Arial" pitchFamily="34" charset="0"/>
              </a:rPr>
              <a:t>Donde Vp es la tensión de estrangulación del canal, también llamado </a:t>
            </a:r>
            <a:r>
              <a:rPr lang="es-PE" sz="1400" b="1" dirty="0" smtClean="0">
                <a:latin typeface="Arial" pitchFamily="34" charset="0"/>
                <a:cs typeface="Arial" pitchFamily="34" charset="0"/>
              </a:rPr>
              <a:t>VGS(OFF </a:t>
            </a:r>
            <a:r>
              <a:rPr lang="es-PE" sz="1400" b="1" dirty="0">
                <a:latin typeface="Arial" pitchFamily="34" charset="0"/>
                <a:cs typeface="Arial" pitchFamily="34" charset="0"/>
              </a:rPr>
              <a:t>)</a:t>
            </a:r>
          </a:p>
          <a:p>
            <a:r>
              <a:rPr lang="es-PE" sz="1400" b="1" dirty="0" smtClean="0">
                <a:latin typeface="Arial" pitchFamily="34" charset="0"/>
                <a:cs typeface="Arial" pitchFamily="34" charset="0"/>
              </a:rPr>
              <a:t>e IDSS  la corriente de saturación, datos provistos por el fabricante.</a:t>
            </a:r>
          </a:p>
        </p:txBody>
      </p:sp>
      <p:sp>
        <p:nvSpPr>
          <p:cNvPr id="17" name="16 Rectángulo"/>
          <p:cNvSpPr/>
          <p:nvPr/>
        </p:nvSpPr>
        <p:spPr>
          <a:xfrm>
            <a:off x="323528" y="1124744"/>
            <a:ext cx="3312368" cy="954107"/>
          </a:xfrm>
          <a:prstGeom prst="rect">
            <a:avLst/>
          </a:prstGeom>
        </p:spPr>
        <p:txBody>
          <a:bodyPr wrap="square">
            <a:spAutoFit/>
          </a:bodyPr>
          <a:lstStyle/>
          <a:p>
            <a:r>
              <a:rPr lang="es-PE" sz="1400" b="1" dirty="0" smtClean="0">
                <a:latin typeface="Arial" pitchFamily="34" charset="0"/>
                <a:cs typeface="Arial" pitchFamily="34" charset="0"/>
              </a:rPr>
              <a:t>Para  la  malla  de  entrada,  dado  que  </a:t>
            </a:r>
            <a:r>
              <a:rPr lang="es-PE" sz="1400" b="1" dirty="0" err="1" smtClean="0">
                <a:latin typeface="Arial" pitchFamily="34" charset="0"/>
                <a:cs typeface="Arial" pitchFamily="34" charset="0"/>
              </a:rPr>
              <a:t>iG</a:t>
            </a:r>
            <a:r>
              <a:rPr lang="es-PE" sz="1400" b="1" dirty="0" smtClean="0">
                <a:latin typeface="Arial" pitchFamily="34" charset="0"/>
                <a:cs typeface="Arial" pitchFamily="34" charset="0"/>
              </a:rPr>
              <a:t>  =  0  (la  unión  compuerta-fuente  se</a:t>
            </a:r>
          </a:p>
          <a:p>
            <a:r>
              <a:rPr lang="es-PE" sz="1400" b="1" dirty="0" smtClean="0">
                <a:latin typeface="Arial" pitchFamily="34" charset="0"/>
                <a:cs typeface="Arial" pitchFamily="34" charset="0"/>
              </a:rPr>
              <a:t>encuentra inversamente polarizada).</a:t>
            </a:r>
          </a:p>
        </p:txBody>
      </p:sp>
    </p:spTree>
    <p:extLst>
      <p:ext uri="{BB962C8B-B14F-4D97-AF65-F5344CB8AC3E}">
        <p14:creationId xmlns:p14="http://schemas.microsoft.com/office/powerpoint/2010/main" val="22821910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899592" y="4941168"/>
            <a:ext cx="446449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268760"/>
            <a:ext cx="3960440" cy="227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843808" y="3501008"/>
            <a:ext cx="3274614" cy="307777"/>
          </a:xfrm>
          <a:prstGeom prst="rect">
            <a:avLst/>
          </a:prstGeom>
        </p:spPr>
        <p:txBody>
          <a:bodyPr wrap="none">
            <a:spAutoFit/>
          </a:bodyPr>
          <a:lstStyle/>
          <a:p>
            <a:r>
              <a:rPr lang="es-PE" sz="1400" b="1" dirty="0" smtClean="0">
                <a:latin typeface="Arial" pitchFamily="34" charset="0"/>
                <a:cs typeface="Arial" pitchFamily="34" charset="0"/>
              </a:rPr>
              <a:t>Figura</a:t>
            </a:r>
            <a:r>
              <a:rPr lang="es-PE" sz="1400" b="1" dirty="0">
                <a:latin typeface="Arial" pitchFamily="34" charset="0"/>
                <a:cs typeface="Arial" pitchFamily="34" charset="0"/>
              </a:rPr>
              <a:t> 2:  Punto de trabajo del JFET.</a:t>
            </a:r>
          </a:p>
        </p:txBody>
      </p:sp>
      <p:sp>
        <p:nvSpPr>
          <p:cNvPr id="5" name="4 Rectángulo"/>
          <p:cNvSpPr/>
          <p:nvPr/>
        </p:nvSpPr>
        <p:spPr>
          <a:xfrm>
            <a:off x="683568" y="3933056"/>
            <a:ext cx="7488832" cy="307777"/>
          </a:xfrm>
          <a:prstGeom prst="rect">
            <a:avLst/>
          </a:prstGeom>
        </p:spPr>
        <p:txBody>
          <a:bodyPr wrap="square">
            <a:spAutoFit/>
          </a:bodyPr>
          <a:lstStyle/>
          <a:p>
            <a:r>
              <a:rPr lang="es-PE" sz="1400" b="1" dirty="0">
                <a:latin typeface="Arial" pitchFamily="34" charset="0"/>
                <a:cs typeface="Arial" pitchFamily="34" charset="0"/>
              </a:rPr>
              <a:t>Para un punto Q dado (IDSQ; VDSQ), se determina RD  de (2), </a:t>
            </a:r>
            <a:r>
              <a:rPr lang="es-PE" sz="1400" b="1" dirty="0" smtClean="0">
                <a:latin typeface="Arial" pitchFamily="34" charset="0"/>
                <a:cs typeface="Arial" pitchFamily="34" charset="0"/>
              </a:rPr>
              <a:t>como :</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65104"/>
            <a:ext cx="1584176" cy="57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5 Rectángulo"/>
              <p:cNvSpPr/>
              <p:nvPr/>
            </p:nvSpPr>
            <p:spPr>
              <a:xfrm>
                <a:off x="958230" y="4941168"/>
                <a:ext cx="4981922" cy="338554"/>
              </a:xfrm>
              <a:prstGeom prst="rect">
                <a:avLst/>
              </a:prstGeom>
            </p:spPr>
            <p:txBody>
              <a:bodyPr wrap="square">
                <a:spAutoFit/>
              </a:bodyPr>
              <a:lstStyle/>
              <a:p>
                <a:r>
                  <a:rPr lang="es-PE" sz="1600" dirty="0" smtClean="0">
                    <a:solidFill>
                      <a:prstClr val="white"/>
                    </a:solidFill>
                    <a:latin typeface="Arial Narrow" pitchFamily="34" charset="0"/>
                  </a:rPr>
                  <a:t>De (4), se determina </a:t>
                </a:r>
                <a14:m>
                  <m:oMath xmlns:m="http://schemas.openxmlformats.org/officeDocument/2006/math">
                    <m:sSub>
                      <m:sSubPr>
                        <m:ctrlPr>
                          <a:rPr lang="es-PE" sz="1600" i="1" smtClean="0">
                            <a:solidFill>
                              <a:prstClr val="white"/>
                            </a:solidFill>
                            <a:latin typeface="Cambria Math"/>
                          </a:rPr>
                        </m:ctrlPr>
                      </m:sSubPr>
                      <m:e>
                        <m:r>
                          <a:rPr lang="es-PE" sz="1600" i="1" smtClean="0">
                            <a:solidFill>
                              <a:prstClr val="white"/>
                            </a:solidFill>
                            <a:latin typeface="Cambria Math"/>
                          </a:rPr>
                          <m:t>𝑉</m:t>
                        </m:r>
                      </m:e>
                      <m:sub>
                        <m:r>
                          <a:rPr lang="es-PE" sz="1600" i="1" smtClean="0">
                            <a:solidFill>
                              <a:prstClr val="white"/>
                            </a:solidFill>
                            <a:latin typeface="Cambria Math"/>
                          </a:rPr>
                          <m:t>𝐺𝑆</m:t>
                        </m:r>
                      </m:sub>
                    </m:sSub>
                  </m:oMath>
                </a14:m>
                <a:r>
                  <a:rPr lang="es-PE" sz="1600" dirty="0" smtClean="0">
                    <a:solidFill>
                      <a:prstClr val="white"/>
                    </a:solidFill>
                    <a:latin typeface="Arial Narrow" pitchFamily="34" charset="0"/>
                  </a:rPr>
                  <a:t>,</a:t>
                </a:r>
                <a:r>
                  <a:rPr lang="es-PE" sz="1600" dirty="0">
                    <a:solidFill>
                      <a:prstClr val="white"/>
                    </a:solidFill>
                    <a:latin typeface="Arial Narrow" pitchFamily="34" charset="0"/>
                  </a:rPr>
                  <a:t> luego de (1) se obtiene </a:t>
                </a:r>
                <a14:m>
                  <m:oMath xmlns:m="http://schemas.openxmlformats.org/officeDocument/2006/math">
                    <m:sSub>
                      <m:sSubPr>
                        <m:ctrlPr>
                          <a:rPr lang="es-PE" sz="1600" i="1" smtClean="0">
                            <a:solidFill>
                              <a:prstClr val="white"/>
                            </a:solidFill>
                            <a:latin typeface="Cambria Math"/>
                          </a:rPr>
                        </m:ctrlPr>
                      </m:sSubPr>
                      <m:e>
                        <m:r>
                          <a:rPr lang="es-PE" sz="1600" i="1" smtClean="0">
                            <a:solidFill>
                              <a:prstClr val="white"/>
                            </a:solidFill>
                            <a:latin typeface="Cambria Math"/>
                          </a:rPr>
                          <m:t>𝑉</m:t>
                        </m:r>
                      </m:e>
                      <m:sub>
                        <m:r>
                          <a:rPr lang="es-PE" sz="1600" i="1" smtClean="0">
                            <a:solidFill>
                              <a:prstClr val="white"/>
                            </a:solidFill>
                            <a:latin typeface="Cambria Math"/>
                          </a:rPr>
                          <m:t>𝐺𝐺</m:t>
                        </m:r>
                      </m:sub>
                    </m:sSub>
                  </m:oMath>
                </a14:m>
                <a:endParaRPr lang="es-PE" sz="1600" dirty="0">
                  <a:solidFill>
                    <a:prstClr val="white"/>
                  </a:solidFill>
                  <a:latin typeface="Arial Narrow"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958230" y="4941168"/>
                <a:ext cx="4981922" cy="338554"/>
              </a:xfrm>
              <a:prstGeom prst="rect">
                <a:avLst/>
              </a:prstGeom>
              <a:blipFill rotWithShape="1">
                <a:blip r:embed="rId4" cstate="print"/>
                <a:stretch>
                  <a:fillRect l="-612" t="-3636" b="-25455"/>
                </a:stretch>
              </a:blipFill>
            </p:spPr>
            <p:txBody>
              <a:bodyPr/>
              <a:lstStyle/>
              <a:p>
                <a:r>
                  <a:rPr lang="es-PE">
                    <a:noFill/>
                  </a:rPr>
                  <a:t> </a:t>
                </a:r>
              </a:p>
            </p:txBody>
          </p:sp>
        </mc:Fallback>
      </mc:AlternateContent>
      <p:sp>
        <p:nvSpPr>
          <p:cNvPr id="7" name="6 CuadroTexto"/>
          <p:cNvSpPr txBox="1"/>
          <p:nvPr/>
        </p:nvSpPr>
        <p:spPr>
          <a:xfrm>
            <a:off x="5076056" y="4437112"/>
            <a:ext cx="504056" cy="307777"/>
          </a:xfrm>
          <a:prstGeom prst="rect">
            <a:avLst/>
          </a:prstGeom>
          <a:noFill/>
        </p:spPr>
        <p:txBody>
          <a:bodyPr wrap="square" rtlCol="0">
            <a:spAutoFit/>
          </a:bodyPr>
          <a:lstStyle/>
          <a:p>
            <a:r>
              <a:rPr lang="es-PE" sz="1400" b="1" dirty="0" smtClean="0">
                <a:latin typeface="Arial" pitchFamily="34" charset="0"/>
                <a:cs typeface="Arial" pitchFamily="34" charset="0"/>
              </a:rPr>
              <a:t>(5)</a:t>
            </a:r>
            <a:endParaRPr lang="es-PE" sz="1400" b="1" dirty="0">
              <a:latin typeface="Arial" pitchFamily="34" charset="0"/>
              <a:cs typeface="Arial" pitchFamily="34" charset="0"/>
            </a:endParaRPr>
          </a:p>
        </p:txBody>
      </p:sp>
    </p:spTree>
    <p:extLst>
      <p:ext uri="{BB962C8B-B14F-4D97-AF65-F5344CB8AC3E}">
        <p14:creationId xmlns:p14="http://schemas.microsoft.com/office/powerpoint/2010/main" val="41325272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475656" y="2420888"/>
            <a:ext cx="640871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3095328" y="404664"/>
            <a:ext cx="6048672" cy="523220"/>
          </a:xfrm>
          <a:prstGeom prst="rect">
            <a:avLst/>
          </a:prstGeom>
          <a:noFill/>
        </p:spPr>
        <p:txBody>
          <a:bodyPr wrap="square" rtlCol="0">
            <a:spAutoFit/>
          </a:bodyPr>
          <a:lstStyle/>
          <a:p>
            <a:pPr algn="r"/>
            <a:r>
              <a:rPr lang="es-PE" sz="2800" b="1" u="sng" dirty="0" smtClean="0">
                <a:solidFill>
                  <a:prstClr val="white"/>
                </a:solidFill>
                <a:latin typeface="Arial Narrow" pitchFamily="34" charset="0"/>
              </a:rPr>
              <a:t>Circuito de autopolarización para JFET</a:t>
            </a:r>
            <a:endParaRPr lang="es-PE" sz="2800" b="1" u="sng" dirty="0">
              <a:solidFill>
                <a:prstClr val="white"/>
              </a:solidFill>
              <a:latin typeface="Arial Narrow" pitchFamily="34" charset="0"/>
            </a:endParaRPr>
          </a:p>
        </p:txBody>
      </p:sp>
      <p:sp>
        <p:nvSpPr>
          <p:cNvPr id="5" name="4 Rectángulo"/>
          <p:cNvSpPr/>
          <p:nvPr/>
        </p:nvSpPr>
        <p:spPr>
          <a:xfrm>
            <a:off x="539552" y="1484784"/>
            <a:ext cx="8280920" cy="523220"/>
          </a:xfrm>
          <a:prstGeom prst="rect">
            <a:avLst/>
          </a:prstGeom>
        </p:spPr>
        <p:txBody>
          <a:bodyPr wrap="square">
            <a:spAutoFit/>
          </a:bodyPr>
          <a:lstStyle/>
          <a:p>
            <a:r>
              <a:rPr lang="es-PE" sz="1400" b="1" dirty="0">
                <a:latin typeface="Arial" pitchFamily="34" charset="0"/>
                <a:cs typeface="Arial" pitchFamily="34" charset="0"/>
              </a:rPr>
              <a:t>Un JFET se  autopolariza usando un resistor en  la fuente,  de acuerdo a la </a:t>
            </a:r>
            <a:r>
              <a:rPr lang="es-PE" sz="1400" b="1" dirty="0" smtClean="0">
                <a:latin typeface="Arial" pitchFamily="34" charset="0"/>
                <a:cs typeface="Arial" pitchFamily="34" charset="0"/>
              </a:rPr>
              <a:t>Fig.3.</a:t>
            </a:r>
          </a:p>
          <a:p>
            <a:r>
              <a:rPr lang="es-PE" sz="1400" b="1" dirty="0" smtClean="0">
                <a:latin typeface="Arial" pitchFamily="34" charset="0"/>
                <a:cs typeface="Arial" pitchFamily="34" charset="0"/>
              </a:rPr>
              <a:t>Para </a:t>
            </a:r>
            <a:r>
              <a:rPr lang="es-PE" sz="1400" b="1" dirty="0">
                <a:latin typeface="Arial" pitchFamily="34" charset="0"/>
                <a:cs typeface="Arial" pitchFamily="34" charset="0"/>
              </a:rPr>
              <a:t>la malla de </a:t>
            </a:r>
            <a:r>
              <a:rPr lang="es-PE" sz="1400" b="1" dirty="0" smtClean="0">
                <a:latin typeface="Arial" pitchFamily="34" charset="0"/>
                <a:cs typeface="Arial" pitchFamily="34" charset="0"/>
              </a:rPr>
              <a:t>entrada.</a:t>
            </a:r>
            <a:endParaRPr lang="es-PE" sz="1400"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CuadroTexto"/>
              <p:cNvSpPr txBox="1"/>
              <p:nvPr/>
            </p:nvSpPr>
            <p:spPr>
              <a:xfrm>
                <a:off x="2987824" y="2636912"/>
                <a:ext cx="2568011" cy="369332"/>
              </a:xfrm>
              <a:prstGeom prst="rect">
                <a:avLst/>
              </a:prstGeom>
              <a:noFill/>
            </p:spPr>
            <p:txBody>
              <a:bodyPr wrap="none" rtlCol="0">
                <a:spAutoFit/>
              </a:bodyPr>
              <a:lstStyle/>
              <a:p>
                <a14:m>
                  <m:oMath xmlns:m="http://schemas.openxmlformats.org/officeDocument/2006/math">
                    <m:sSub>
                      <m:sSubPr>
                        <m:ctrlPr>
                          <a:rPr lang="es-PE" b="1" i="1" smtClean="0">
                            <a:solidFill>
                              <a:prstClr val="white"/>
                            </a:solidFill>
                            <a:latin typeface="Cambria Math"/>
                          </a:rPr>
                        </m:ctrlPr>
                      </m:sSubPr>
                      <m:e>
                        <m:r>
                          <a:rPr lang="es-PE" b="1" i="1" smtClean="0">
                            <a:solidFill>
                              <a:prstClr val="white"/>
                            </a:solidFill>
                            <a:latin typeface="Cambria Math"/>
                          </a:rPr>
                          <m:t>𝒊</m:t>
                        </m:r>
                      </m:e>
                      <m:sub>
                        <m:r>
                          <a:rPr lang="es-PE" b="1" i="1" smtClean="0">
                            <a:solidFill>
                              <a:prstClr val="white"/>
                            </a:solidFill>
                            <a:latin typeface="Cambria Math"/>
                          </a:rPr>
                          <m:t>𝑮</m:t>
                        </m:r>
                      </m:sub>
                    </m:sSub>
                  </m:oMath>
                </a14:m>
                <a:r>
                  <a:rPr lang="es-PE" b="1" dirty="0">
                    <a:solidFill>
                      <a:prstClr val="white"/>
                    </a:solidFill>
                    <a:latin typeface="Arial Narrow" pitchFamily="34" charset="0"/>
                  </a:rPr>
                  <a:t> </a:t>
                </a:r>
                <a14:m>
                  <m:oMath xmlns:m="http://schemas.openxmlformats.org/officeDocument/2006/math">
                    <m:sSub>
                      <m:sSubPr>
                        <m:ctrlPr>
                          <a:rPr lang="es-PE" b="1" i="1">
                            <a:solidFill>
                              <a:prstClr val="white"/>
                            </a:solidFill>
                            <a:latin typeface="Cambria Math"/>
                          </a:rPr>
                        </m:ctrlPr>
                      </m:sSubPr>
                      <m:e>
                        <m:r>
                          <a:rPr lang="es-PE" b="1" i="1" smtClean="0">
                            <a:solidFill>
                              <a:prstClr val="white"/>
                            </a:solidFill>
                            <a:latin typeface="Cambria Math"/>
                          </a:rPr>
                          <m:t>𝑹</m:t>
                        </m:r>
                      </m:e>
                      <m:sub>
                        <m:r>
                          <a:rPr lang="es-PE" b="1" i="1" smtClean="0">
                            <a:solidFill>
                              <a:prstClr val="white"/>
                            </a:solidFill>
                            <a:latin typeface="Cambria Math"/>
                          </a:rPr>
                          <m:t>𝑮</m:t>
                        </m:r>
                      </m:sub>
                    </m:sSub>
                    <m:r>
                      <a:rPr lang="es-PE" b="1" i="1" smtClean="0">
                        <a:solidFill>
                          <a:prstClr val="white"/>
                        </a:solidFill>
                        <a:latin typeface="Cambria Math"/>
                      </a:rPr>
                      <m:t>+</m:t>
                    </m:r>
                  </m:oMath>
                </a14:m>
                <a:r>
                  <a:rPr lang="es-PE" b="1" dirty="0">
                    <a:solidFill>
                      <a:prstClr val="white"/>
                    </a:solidFill>
                    <a:latin typeface="Arial Narrow" pitchFamily="34" charset="0"/>
                  </a:rPr>
                  <a:t> </a:t>
                </a:r>
                <a14:m>
                  <m:oMath xmlns:m="http://schemas.openxmlformats.org/officeDocument/2006/math">
                    <m:sSub>
                      <m:sSubPr>
                        <m:ctrlPr>
                          <a:rPr lang="es-PE" b="1" i="1">
                            <a:solidFill>
                              <a:prstClr val="white"/>
                            </a:solidFill>
                            <a:latin typeface="Cambria Math"/>
                          </a:rPr>
                        </m:ctrlPr>
                      </m:sSubPr>
                      <m:e>
                        <m:r>
                          <a:rPr lang="es-PE" b="1" i="1" smtClean="0">
                            <a:solidFill>
                              <a:prstClr val="white"/>
                            </a:solidFill>
                            <a:latin typeface="Cambria Math"/>
                          </a:rPr>
                          <m:t>𝒗</m:t>
                        </m:r>
                      </m:e>
                      <m:sub>
                        <m:r>
                          <a:rPr lang="es-PE" b="1" i="1" smtClean="0">
                            <a:solidFill>
                              <a:prstClr val="white"/>
                            </a:solidFill>
                            <a:latin typeface="Cambria Math"/>
                          </a:rPr>
                          <m:t>𝑮𝑺</m:t>
                        </m:r>
                      </m:sub>
                    </m:sSub>
                    <m:r>
                      <a:rPr lang="es-PE" b="1" i="1" smtClean="0">
                        <a:solidFill>
                          <a:prstClr val="white"/>
                        </a:solidFill>
                        <a:latin typeface="Cambria Math"/>
                      </a:rPr>
                      <m:t>+</m:t>
                    </m:r>
                  </m:oMath>
                </a14:m>
                <a:r>
                  <a:rPr lang="es-PE" b="1" dirty="0">
                    <a:solidFill>
                      <a:prstClr val="white"/>
                    </a:solidFill>
                    <a:latin typeface="Arial Narrow" pitchFamily="34" charset="0"/>
                  </a:rPr>
                  <a:t> </a:t>
                </a:r>
                <a14:m>
                  <m:oMath xmlns:m="http://schemas.openxmlformats.org/officeDocument/2006/math">
                    <m:sSub>
                      <m:sSubPr>
                        <m:ctrlPr>
                          <a:rPr lang="es-PE" b="1" i="1">
                            <a:solidFill>
                              <a:prstClr val="white"/>
                            </a:solidFill>
                            <a:latin typeface="Cambria Math"/>
                          </a:rPr>
                        </m:ctrlPr>
                      </m:sSubPr>
                      <m:e>
                        <m:r>
                          <a:rPr lang="es-PE" b="1" i="1" smtClean="0">
                            <a:solidFill>
                              <a:prstClr val="white"/>
                            </a:solidFill>
                            <a:latin typeface="Cambria Math"/>
                          </a:rPr>
                          <m:t>𝑹</m:t>
                        </m:r>
                      </m:e>
                      <m:sub>
                        <m:r>
                          <a:rPr lang="es-PE" b="1" i="1" smtClean="0">
                            <a:solidFill>
                              <a:prstClr val="white"/>
                            </a:solidFill>
                            <a:latin typeface="Cambria Math"/>
                          </a:rPr>
                          <m:t>𝑺</m:t>
                        </m:r>
                      </m:sub>
                    </m:sSub>
                    <m:sSub>
                      <m:sSubPr>
                        <m:ctrlPr>
                          <a:rPr lang="es-PE" b="1" i="1" smtClean="0">
                            <a:solidFill>
                              <a:prstClr val="white"/>
                            </a:solidFill>
                            <a:latin typeface="Cambria Math"/>
                          </a:rPr>
                        </m:ctrlPr>
                      </m:sSubPr>
                      <m:e>
                        <m:r>
                          <a:rPr lang="es-PE" b="1" i="1" smtClean="0">
                            <a:solidFill>
                              <a:prstClr val="white"/>
                            </a:solidFill>
                            <a:latin typeface="Cambria Math"/>
                          </a:rPr>
                          <m:t>𝒊</m:t>
                        </m:r>
                      </m:e>
                      <m:sub>
                        <m:r>
                          <a:rPr lang="es-PE" b="1" i="1" smtClean="0">
                            <a:solidFill>
                              <a:prstClr val="white"/>
                            </a:solidFill>
                            <a:latin typeface="Cambria Math"/>
                          </a:rPr>
                          <m:t>𝑫</m:t>
                        </m:r>
                      </m:sub>
                    </m:sSub>
                    <m:r>
                      <a:rPr lang="es-PE" b="1" i="1" smtClean="0">
                        <a:solidFill>
                          <a:prstClr val="white"/>
                        </a:solidFill>
                        <a:latin typeface="Cambria Math"/>
                      </a:rPr>
                      <m:t>=</m:t>
                    </m:r>
                    <m:r>
                      <a:rPr lang="es-PE" b="1" i="1" smtClean="0">
                        <a:solidFill>
                          <a:prstClr val="white"/>
                        </a:solidFill>
                        <a:latin typeface="Cambria Math"/>
                      </a:rPr>
                      <m:t>𝟎</m:t>
                    </m:r>
                  </m:oMath>
                </a14:m>
                <a:endParaRPr lang="es-PE" b="1" dirty="0">
                  <a:solidFill>
                    <a:prstClr val="white"/>
                  </a:solidFill>
                  <a:latin typeface="Arial Narrow"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2987824" y="2636912"/>
                <a:ext cx="2568011" cy="369332"/>
              </a:xfrm>
              <a:prstGeom prst="rect">
                <a:avLst/>
              </a:prstGeom>
              <a:blipFill rotWithShape="1">
                <a:blip r:embed="rId2" cstate="print"/>
                <a:stretch>
                  <a:fillRect b="-3333"/>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3562275" y="3501008"/>
                <a:ext cx="1334789" cy="6124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PE" b="1" i="1" smtClean="0">
                              <a:solidFill>
                                <a:prstClr val="white"/>
                              </a:solidFill>
                              <a:latin typeface="Cambria Math"/>
                            </a:rPr>
                          </m:ctrlPr>
                        </m:sSubPr>
                        <m:e>
                          <m:r>
                            <a:rPr lang="es-PE" b="1" i="1" smtClean="0">
                              <a:solidFill>
                                <a:prstClr val="white"/>
                              </a:solidFill>
                              <a:latin typeface="Cambria Math"/>
                            </a:rPr>
                            <m:t>𝒊</m:t>
                          </m:r>
                        </m:e>
                        <m:sub>
                          <m:r>
                            <a:rPr lang="es-PE" b="1" i="1" smtClean="0">
                              <a:solidFill>
                                <a:prstClr val="white"/>
                              </a:solidFill>
                              <a:latin typeface="Cambria Math"/>
                            </a:rPr>
                            <m:t>𝑫</m:t>
                          </m:r>
                        </m:sub>
                      </m:sSub>
                      <m:r>
                        <a:rPr lang="es-PE" b="1" i="1" smtClean="0">
                          <a:solidFill>
                            <a:prstClr val="white"/>
                          </a:solidFill>
                          <a:latin typeface="Cambria Math"/>
                        </a:rPr>
                        <m:t>=−</m:t>
                      </m:r>
                      <m:f>
                        <m:fPr>
                          <m:ctrlPr>
                            <a:rPr lang="es-PE" b="1" i="1" smtClean="0">
                              <a:solidFill>
                                <a:prstClr val="white"/>
                              </a:solidFill>
                              <a:latin typeface="Cambria Math"/>
                            </a:rPr>
                          </m:ctrlPr>
                        </m:fPr>
                        <m:num>
                          <m:sSub>
                            <m:sSubPr>
                              <m:ctrlPr>
                                <a:rPr lang="es-PE" b="1" i="1" smtClean="0">
                                  <a:solidFill>
                                    <a:prstClr val="white"/>
                                  </a:solidFill>
                                  <a:latin typeface="Cambria Math"/>
                                </a:rPr>
                              </m:ctrlPr>
                            </m:sSubPr>
                            <m:e>
                              <m:r>
                                <a:rPr lang="es-PE" b="1" i="1" smtClean="0">
                                  <a:solidFill>
                                    <a:prstClr val="white"/>
                                  </a:solidFill>
                                  <a:latin typeface="Cambria Math"/>
                                </a:rPr>
                                <m:t>𝒗</m:t>
                              </m:r>
                            </m:e>
                            <m:sub>
                              <m:r>
                                <a:rPr lang="es-PE" b="1" i="1" smtClean="0">
                                  <a:solidFill>
                                    <a:prstClr val="white"/>
                                  </a:solidFill>
                                  <a:latin typeface="Cambria Math"/>
                                </a:rPr>
                                <m:t>𝑮𝑺</m:t>
                              </m:r>
                            </m:sub>
                          </m:sSub>
                        </m:num>
                        <m:den>
                          <m:sSub>
                            <m:sSubPr>
                              <m:ctrlPr>
                                <a:rPr lang="es-PE" b="1" i="1" smtClean="0">
                                  <a:solidFill>
                                    <a:prstClr val="white"/>
                                  </a:solidFill>
                                  <a:latin typeface="Cambria Math"/>
                                </a:rPr>
                              </m:ctrlPr>
                            </m:sSubPr>
                            <m:e>
                              <m:r>
                                <a:rPr lang="es-PE" b="1" i="1" smtClean="0">
                                  <a:solidFill>
                                    <a:prstClr val="white"/>
                                  </a:solidFill>
                                  <a:latin typeface="Cambria Math"/>
                                </a:rPr>
                                <m:t>𝑹</m:t>
                              </m:r>
                            </m:e>
                            <m:sub>
                              <m:r>
                                <a:rPr lang="es-PE" b="1" i="1" smtClean="0">
                                  <a:solidFill>
                                    <a:prstClr val="white"/>
                                  </a:solidFill>
                                  <a:latin typeface="Cambria Math"/>
                                </a:rPr>
                                <m:t>𝑺</m:t>
                              </m:r>
                            </m:sub>
                          </m:sSub>
                        </m:den>
                      </m:f>
                    </m:oMath>
                  </m:oMathPara>
                </a14:m>
                <a:endParaRPr lang="es-PE" b="1" dirty="0">
                  <a:solidFill>
                    <a:prstClr val="white"/>
                  </a:solidFill>
                  <a:latin typeface="Arial Narrow" pitchFamily="34" charset="0"/>
                </a:endParaRPr>
              </a:p>
            </p:txBody>
          </p:sp>
        </mc:Choice>
        <mc:Fallback xmlns="">
          <p:sp>
            <p:nvSpPr>
              <p:cNvPr id="7" name="6 CuadroTexto"/>
              <p:cNvSpPr txBox="1">
                <a:spLocks noRot="1" noChangeAspect="1" noMove="1" noResize="1" noEditPoints="1" noAdjustHandles="1" noChangeArrowheads="1" noChangeShapeType="1" noTextEdit="1"/>
              </p:cNvSpPr>
              <p:nvPr/>
            </p:nvSpPr>
            <p:spPr>
              <a:xfrm>
                <a:off x="3562275" y="3501008"/>
                <a:ext cx="1334789" cy="612475"/>
              </a:xfrm>
              <a:prstGeom prst="rect">
                <a:avLst/>
              </a:prstGeom>
              <a:blipFill rotWithShape="1">
                <a:blip r:embed="rId3" cstate="print"/>
                <a:stretch>
                  <a:fillRect/>
                </a:stretch>
              </a:blipFill>
            </p:spPr>
            <p:txBody>
              <a:bodyPr/>
              <a:lstStyle/>
              <a:p>
                <a:r>
                  <a:rPr lang="es-PE">
                    <a:noFill/>
                  </a:rPr>
                  <a:t> </a:t>
                </a:r>
              </a:p>
            </p:txBody>
          </p:sp>
        </mc:Fallback>
      </mc:AlternateContent>
      <p:sp>
        <p:nvSpPr>
          <p:cNvPr id="8" name="7 CuadroTexto"/>
          <p:cNvSpPr txBox="1"/>
          <p:nvPr/>
        </p:nvSpPr>
        <p:spPr>
          <a:xfrm>
            <a:off x="5868144" y="2708920"/>
            <a:ext cx="504056" cy="369332"/>
          </a:xfrm>
          <a:prstGeom prst="rect">
            <a:avLst/>
          </a:prstGeom>
          <a:noFill/>
        </p:spPr>
        <p:txBody>
          <a:bodyPr wrap="square" rtlCol="0">
            <a:spAutoFit/>
          </a:bodyPr>
          <a:lstStyle/>
          <a:p>
            <a:r>
              <a:rPr lang="es-PE" b="1" dirty="0" smtClean="0">
                <a:solidFill>
                  <a:prstClr val="white"/>
                </a:solidFill>
                <a:latin typeface="Arial Narrow" pitchFamily="34" charset="0"/>
              </a:rPr>
              <a:t>(6)</a:t>
            </a:r>
            <a:endParaRPr lang="es-PE" b="1" dirty="0">
              <a:solidFill>
                <a:prstClr val="white"/>
              </a:solidFill>
              <a:latin typeface="Arial Narrow" pitchFamily="34" charset="0"/>
            </a:endParaRPr>
          </a:p>
        </p:txBody>
      </p:sp>
      <p:sp>
        <p:nvSpPr>
          <p:cNvPr id="9" name="8 CuadroTexto"/>
          <p:cNvSpPr txBox="1"/>
          <p:nvPr/>
        </p:nvSpPr>
        <p:spPr>
          <a:xfrm>
            <a:off x="5854216" y="3645024"/>
            <a:ext cx="504056" cy="369332"/>
          </a:xfrm>
          <a:prstGeom prst="rect">
            <a:avLst/>
          </a:prstGeom>
          <a:noFill/>
        </p:spPr>
        <p:txBody>
          <a:bodyPr wrap="square" rtlCol="0">
            <a:spAutoFit/>
          </a:bodyPr>
          <a:lstStyle/>
          <a:p>
            <a:r>
              <a:rPr lang="es-PE" b="1" dirty="0" smtClean="0">
                <a:solidFill>
                  <a:prstClr val="white"/>
                </a:solidFill>
                <a:latin typeface="Arial Narrow" pitchFamily="34" charset="0"/>
              </a:rPr>
              <a:t>(7)</a:t>
            </a:r>
            <a:endParaRPr lang="es-PE" b="1" dirty="0">
              <a:solidFill>
                <a:prstClr val="white"/>
              </a:solidFill>
              <a:latin typeface="Arial Narrow" pitchFamily="34" charset="0"/>
            </a:endParaRP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811" y="4293096"/>
            <a:ext cx="18764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1888727" y="5778996"/>
            <a:ext cx="5328592" cy="338554"/>
          </a:xfrm>
          <a:prstGeom prst="rect">
            <a:avLst/>
          </a:prstGeom>
        </p:spPr>
        <p:txBody>
          <a:bodyPr wrap="square">
            <a:spAutoFit/>
          </a:bodyPr>
          <a:lstStyle/>
          <a:p>
            <a:r>
              <a:rPr lang="es-PE" sz="1600" b="1" dirty="0" smtClean="0">
                <a:solidFill>
                  <a:prstClr val="white"/>
                </a:solidFill>
                <a:latin typeface="Arial Narrow" pitchFamily="34" charset="0"/>
              </a:rPr>
              <a:t>Figura</a:t>
            </a:r>
            <a:r>
              <a:rPr lang="es-PE" sz="1400" b="1" dirty="0">
                <a:latin typeface="Arial" pitchFamily="34" charset="0"/>
                <a:cs typeface="Arial" pitchFamily="34" charset="0"/>
              </a:rPr>
              <a:t> 3:  Circuito de autopolarización para el JFET</a:t>
            </a:r>
          </a:p>
        </p:txBody>
      </p:sp>
    </p:spTree>
    <p:extLst>
      <p:ext uri="{BB962C8B-B14F-4D97-AF65-F5344CB8AC3E}">
        <p14:creationId xmlns:p14="http://schemas.microsoft.com/office/powerpoint/2010/main" val="34832188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196752"/>
            <a:ext cx="2095445" cy="307777"/>
          </a:xfrm>
          <a:prstGeom prst="rect">
            <a:avLst/>
          </a:prstGeom>
        </p:spPr>
        <p:txBody>
          <a:bodyPr wrap="none">
            <a:spAutoFit/>
          </a:bodyPr>
          <a:lstStyle/>
          <a:p>
            <a:r>
              <a:rPr lang="es-PE" sz="1400" b="1" dirty="0">
                <a:latin typeface="Arial" pitchFamily="34" charset="0"/>
                <a:cs typeface="Arial" pitchFamily="34" charset="0"/>
              </a:rPr>
              <a:t>Para la malla de salida</a:t>
            </a:r>
          </a:p>
        </p:txBody>
      </p:sp>
      <p:sp>
        <p:nvSpPr>
          <p:cNvPr id="6" name="5 Rectángulo"/>
          <p:cNvSpPr/>
          <p:nvPr/>
        </p:nvSpPr>
        <p:spPr>
          <a:xfrm>
            <a:off x="467544" y="2204864"/>
            <a:ext cx="3158237" cy="307777"/>
          </a:xfrm>
          <a:prstGeom prst="rect">
            <a:avLst/>
          </a:prstGeom>
        </p:spPr>
        <p:txBody>
          <a:bodyPr wrap="none">
            <a:spAutoFit/>
          </a:bodyPr>
          <a:lstStyle/>
          <a:p>
            <a:r>
              <a:rPr lang="es-PE" sz="1400" b="1" dirty="0">
                <a:latin typeface="Arial" pitchFamily="34" charset="0"/>
                <a:cs typeface="Arial" pitchFamily="34" charset="0"/>
              </a:rPr>
              <a:t>Así la recta de carga de salida será</a:t>
            </a:r>
          </a:p>
        </p:txBody>
      </p:sp>
      <p:sp>
        <p:nvSpPr>
          <p:cNvPr id="8" name="7 Rectángulo"/>
          <p:cNvSpPr/>
          <p:nvPr/>
        </p:nvSpPr>
        <p:spPr>
          <a:xfrm>
            <a:off x="539552" y="3429000"/>
            <a:ext cx="8208912" cy="954107"/>
          </a:xfrm>
          <a:prstGeom prst="rect">
            <a:avLst/>
          </a:prstGeom>
        </p:spPr>
        <p:txBody>
          <a:bodyPr wrap="square">
            <a:spAutoFit/>
          </a:bodyPr>
          <a:lstStyle/>
          <a:p>
            <a:r>
              <a:rPr lang="es-PE" sz="1400" b="1" dirty="0">
                <a:latin typeface="Arial" pitchFamily="34" charset="0"/>
                <a:cs typeface="Arial" pitchFamily="34" charset="0"/>
              </a:rPr>
              <a:t>Para un punto Q, (IDQ; VDSQ) de (9), se obtiene RD+RS: Usando la </a:t>
            </a:r>
            <a:r>
              <a:rPr lang="es-PE" sz="1400" b="1" dirty="0" smtClean="0">
                <a:latin typeface="Arial" pitchFamily="34" charset="0"/>
                <a:cs typeface="Arial" pitchFamily="34" charset="0"/>
              </a:rPr>
              <a:t>relación (7</a:t>
            </a:r>
            <a:r>
              <a:rPr lang="es-PE" sz="1400" b="1" dirty="0">
                <a:latin typeface="Arial" pitchFamily="34" charset="0"/>
                <a:cs typeface="Arial" pitchFamily="34" charset="0"/>
              </a:rPr>
              <a:t>), se obtiene </a:t>
            </a:r>
            <a:r>
              <a:rPr lang="es-PE" sz="1400" b="1" dirty="0" err="1">
                <a:latin typeface="Arial" pitchFamily="34" charset="0"/>
                <a:cs typeface="Arial" pitchFamily="34" charset="0"/>
              </a:rPr>
              <a:t>vGS</a:t>
            </a:r>
            <a:r>
              <a:rPr lang="es-PE" sz="1400" b="1" dirty="0">
                <a:latin typeface="Arial" pitchFamily="34" charset="0"/>
                <a:cs typeface="Arial" pitchFamily="34" charset="0"/>
              </a:rPr>
              <a:t>  y luego RS:</a:t>
            </a:r>
          </a:p>
          <a:p>
            <a:r>
              <a:rPr lang="es-PE" sz="1400" b="1" dirty="0">
                <a:latin typeface="Arial" pitchFamily="34" charset="0"/>
                <a:cs typeface="Arial" pitchFamily="34" charset="0"/>
              </a:rPr>
              <a:t>Se puede observar que la recta dada por (7) intersecta la curva de la ecuación</a:t>
            </a:r>
          </a:p>
          <a:p>
            <a:r>
              <a:rPr lang="es-PE" sz="1400" b="1" dirty="0">
                <a:latin typeface="Arial" pitchFamily="34" charset="0"/>
                <a:cs typeface="Arial" pitchFamily="34" charset="0"/>
              </a:rPr>
              <a:t>de Schockley y de…</a:t>
            </a:r>
            <a:r>
              <a:rPr lang="es-PE" sz="1400" b="1" dirty="0" err="1">
                <a:latin typeface="Arial" pitchFamily="34" charset="0"/>
                <a:cs typeface="Arial" pitchFamily="34" charset="0"/>
              </a:rPr>
              <a:t>ne</a:t>
            </a:r>
            <a:r>
              <a:rPr lang="es-PE" sz="1400" b="1" dirty="0">
                <a:latin typeface="Arial" pitchFamily="34" charset="0"/>
                <a:cs typeface="Arial" pitchFamily="34" charset="0"/>
              </a:rPr>
              <a:t> el punto de operación como se muestra la Fig.  4.</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4581128"/>
            <a:ext cx="197319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1763688" y="6237312"/>
            <a:ext cx="6336703" cy="307777"/>
          </a:xfrm>
          <a:prstGeom prst="rect">
            <a:avLst/>
          </a:prstGeom>
        </p:spPr>
        <p:txBody>
          <a:bodyPr wrap="square">
            <a:spAutoFit/>
          </a:bodyPr>
          <a:lstStyle/>
          <a:p>
            <a:r>
              <a:rPr lang="es-PE" sz="1400" b="1" dirty="0" smtClean="0">
                <a:latin typeface="Arial" pitchFamily="34" charset="0"/>
                <a:cs typeface="Arial" pitchFamily="34" charset="0"/>
              </a:rPr>
              <a:t>Figura </a:t>
            </a:r>
            <a:r>
              <a:rPr lang="es-PE" sz="1400" b="1" dirty="0">
                <a:latin typeface="Arial" pitchFamily="34" charset="0"/>
                <a:cs typeface="Arial" pitchFamily="34" charset="0"/>
              </a:rPr>
              <a:t>4:  Intersección ecuación de Schockley y la malla de entrada</a:t>
            </a:r>
          </a:p>
        </p:txBody>
      </p:sp>
      <p:sp>
        <p:nvSpPr>
          <p:cNvPr id="10" name="9 Rectángulo"/>
          <p:cNvSpPr/>
          <p:nvPr/>
        </p:nvSpPr>
        <p:spPr>
          <a:xfrm>
            <a:off x="2699792" y="1412776"/>
            <a:ext cx="38164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3059832" y="2564904"/>
            <a:ext cx="38164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12 Imagen" descr="Imagen12.png"/>
          <p:cNvPicPr>
            <a:picLocks noChangeAspect="1"/>
          </p:cNvPicPr>
          <p:nvPr/>
        </p:nvPicPr>
        <p:blipFill>
          <a:blip r:embed="rId3" cstate="print"/>
          <a:stretch>
            <a:fillRect/>
          </a:stretch>
        </p:blipFill>
        <p:spPr>
          <a:xfrm>
            <a:off x="3131840" y="1556792"/>
            <a:ext cx="3114799" cy="377921"/>
          </a:xfrm>
          <a:prstGeom prst="rect">
            <a:avLst/>
          </a:prstGeom>
        </p:spPr>
      </p:pic>
      <p:pic>
        <p:nvPicPr>
          <p:cNvPr id="14" name="13 Imagen" descr="Imagen13.png"/>
          <p:cNvPicPr>
            <a:picLocks noChangeAspect="1"/>
          </p:cNvPicPr>
          <p:nvPr/>
        </p:nvPicPr>
        <p:blipFill>
          <a:blip r:embed="rId4" cstate="print"/>
          <a:stretch>
            <a:fillRect/>
          </a:stretch>
        </p:blipFill>
        <p:spPr>
          <a:xfrm>
            <a:off x="3347864" y="2636912"/>
            <a:ext cx="3108703" cy="670505"/>
          </a:xfrm>
          <a:prstGeom prst="rect">
            <a:avLst/>
          </a:prstGeom>
        </p:spPr>
      </p:pic>
    </p:spTree>
    <p:extLst>
      <p:ext uri="{BB962C8B-B14F-4D97-AF65-F5344CB8AC3E}">
        <p14:creationId xmlns:p14="http://schemas.microsoft.com/office/powerpoint/2010/main" val="34837505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556792"/>
            <a:ext cx="7772400" cy="1362075"/>
          </a:xfrm>
        </p:spPr>
        <p:txBody>
          <a:bodyPr/>
          <a:lstStyle/>
          <a:p>
            <a:pPr algn="ctr"/>
            <a:r>
              <a:rPr lang="es-ES" sz="4800" b="1" u="sng" kern="1200" cap="all" dirty="0" smtClean="0">
                <a:solidFill>
                  <a:srgbClr val="002060"/>
                </a:solidFill>
                <a:latin typeface="AR JULIAN" pitchFamily="2" charset="0"/>
                <a:ea typeface="+mn-ea"/>
                <a:cs typeface="Arial" pitchFamily="34" charset="0"/>
              </a:rPr>
              <a:t>TEMA No 14</a:t>
            </a:r>
            <a:endParaRPr lang="es-ES" sz="4800" b="1" u="sng" kern="1200" cap="all"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p:txBody>
          <a:bodyPr>
            <a:normAutofit fontScale="92500" lnSpcReduction="10000"/>
          </a:bodyPr>
          <a:lstStyle/>
          <a:p>
            <a:pPr algn="ctr"/>
            <a:r>
              <a:rPr lang="es-ES" sz="3000" kern="1200" dirty="0" smtClean="0">
                <a:latin typeface="Arial" pitchFamily="34" charset="0"/>
                <a:cs typeface="Arial" pitchFamily="34" charset="0"/>
              </a:rPr>
              <a:t>Otros dispositivos. </a:t>
            </a:r>
          </a:p>
          <a:p>
            <a:pPr algn="ctr"/>
            <a:r>
              <a:rPr lang="es-ES" sz="3000" kern="1200" dirty="0" smtClean="0">
                <a:latin typeface="Arial" pitchFamily="34" charset="0"/>
                <a:cs typeface="Arial" pitchFamily="34" charset="0"/>
              </a:rPr>
              <a:t>Rectificador, controlado Operación Básica. </a:t>
            </a:r>
          </a:p>
          <a:p>
            <a:pPr algn="ctr"/>
            <a:r>
              <a:rPr lang="es-ES" sz="3000" kern="1200" dirty="0" smtClean="0">
                <a:latin typeface="Arial" pitchFamily="34" charset="0"/>
                <a:cs typeface="Arial" pitchFamily="34" charset="0"/>
              </a:rPr>
              <a:t>Características aplicaciones.</a:t>
            </a:r>
          </a:p>
          <a:p>
            <a:endParaRPr lang="es-ES" dirty="0">
              <a:solidFill>
                <a:schemeClr val="tx1"/>
              </a:solidFill>
            </a:endParaRPr>
          </a:p>
        </p:txBody>
      </p:sp>
      <p:sp>
        <p:nvSpPr>
          <p:cNvPr id="4" name="3 Rectángulo"/>
          <p:cNvSpPr/>
          <p:nvPr/>
        </p:nvSpPr>
        <p:spPr>
          <a:xfrm>
            <a:off x="251520" y="5661248"/>
            <a:ext cx="8424936" cy="707886"/>
          </a:xfrm>
          <a:prstGeom prst="rect">
            <a:avLst/>
          </a:prstGeom>
        </p:spPr>
        <p:txBody>
          <a:bodyPr wrap="square">
            <a:spAutoFit/>
          </a:bodyPr>
          <a:lstStyle/>
          <a:p>
            <a:pPr algn="just"/>
            <a:r>
              <a:rPr lang="es-ES" sz="2000" b="1" u="sng" dirty="0" smtClean="0">
                <a:solidFill>
                  <a:srgbClr val="002060"/>
                </a:solidFill>
                <a:latin typeface="Arial" pitchFamily="34" charset="0"/>
                <a:cs typeface="Arial" pitchFamily="34" charset="0"/>
              </a:rPr>
              <a:t>Objetivos:</a:t>
            </a:r>
            <a:r>
              <a:rPr lang="es-ES" sz="2000" dirty="0" smtClean="0">
                <a:solidFill>
                  <a:srgbClr val="002060"/>
                </a:solidFill>
                <a:latin typeface="Arial" pitchFamily="34" charset="0"/>
                <a:cs typeface="Arial" pitchFamily="34" charset="0"/>
              </a:rPr>
              <a:t> Describir el funcionamiento de los dispositivos de potencia SCR, y analizar algunas de sus aplicaciones.</a:t>
            </a:r>
          </a:p>
        </p:txBody>
      </p:sp>
    </p:spTree>
    <p:extLst>
      <p:ext uri="{BB962C8B-B14F-4D97-AF65-F5344CB8AC3E}">
        <p14:creationId xmlns:p14="http://schemas.microsoft.com/office/powerpoint/2010/main" val="23430669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04880"/>
            <a:ext cx="8229600" cy="2972192"/>
          </a:xfrm>
        </p:spPr>
        <p:txBody>
          <a:bodyPr>
            <a:normAutofit/>
          </a:bodyPr>
          <a:lstStyle/>
          <a:p>
            <a:pPr>
              <a:buNone/>
            </a:pPr>
            <a:r>
              <a:rPr lang="es-PE" sz="1600" b="1" u="sng" dirty="0" smtClean="0">
                <a:latin typeface="Arial" pitchFamily="34" charset="0"/>
                <a:cs typeface="Arial" pitchFamily="34" charset="0"/>
              </a:rPr>
              <a:t>Introducción</a:t>
            </a:r>
          </a:p>
          <a:p>
            <a:pPr>
              <a:buNone/>
            </a:pPr>
            <a:endParaRPr lang="es-ES" sz="1600" b="1" u="sng" dirty="0" smtClean="0">
              <a:latin typeface="Arial" pitchFamily="34" charset="0"/>
              <a:cs typeface="Arial" pitchFamily="34" charset="0"/>
            </a:endParaRPr>
          </a:p>
          <a:p>
            <a:pPr>
              <a:buNone/>
            </a:pPr>
            <a:r>
              <a:rPr lang="es-PE" sz="1400" dirty="0" smtClean="0">
                <a:latin typeface="Arial" pitchFamily="34" charset="0"/>
                <a:cs typeface="Arial" pitchFamily="34" charset="0"/>
              </a:rPr>
              <a:t>Un circuito rectificador es un circuito que tiene la capacidad de convertir una señal de</a:t>
            </a:r>
            <a:r>
              <a:rPr lang="es-ES" sz="1400" dirty="0" smtClean="0">
                <a:latin typeface="Arial" pitchFamily="34" charset="0"/>
                <a:cs typeface="Arial" pitchFamily="34" charset="0"/>
              </a:rPr>
              <a:t> </a:t>
            </a:r>
            <a:r>
              <a:rPr lang="es-PE" sz="1400" dirty="0" err="1" smtClean="0">
                <a:latin typeface="Arial" pitchFamily="34" charset="0"/>
                <a:cs typeface="Arial" pitchFamily="34" charset="0"/>
              </a:rPr>
              <a:t>c.a.</a:t>
            </a:r>
            <a:r>
              <a:rPr lang="es-PE" sz="1400" dirty="0" smtClean="0">
                <a:latin typeface="Arial" pitchFamily="34" charset="0"/>
                <a:cs typeface="Arial" pitchFamily="34" charset="0"/>
              </a:rPr>
              <a:t> en una señal de c.c. pulsante, transformando así una señal bipolar en una señal</a:t>
            </a:r>
            <a:r>
              <a:rPr lang="es-ES" sz="1400" dirty="0" smtClean="0">
                <a:latin typeface="Arial" pitchFamily="34" charset="0"/>
                <a:cs typeface="Arial" pitchFamily="34" charset="0"/>
              </a:rPr>
              <a:t> </a:t>
            </a:r>
            <a:r>
              <a:rPr lang="es-PE" sz="1400" dirty="0" err="1" smtClean="0">
                <a:latin typeface="Arial" pitchFamily="34" charset="0"/>
                <a:cs typeface="Arial" pitchFamily="34" charset="0"/>
              </a:rPr>
              <a:t>monopolar</a:t>
            </a:r>
            <a:r>
              <a:rPr lang="es-PE" sz="1400" dirty="0" smtClean="0">
                <a:latin typeface="Arial" pitchFamily="34" charset="0"/>
                <a:cs typeface="Arial" pitchFamily="34" charset="0"/>
              </a:rPr>
              <a:t>.</a:t>
            </a:r>
            <a:endParaRPr lang="es-ES" sz="1400" dirty="0" smtClean="0">
              <a:latin typeface="Arial" pitchFamily="34" charset="0"/>
              <a:cs typeface="Arial" pitchFamily="34" charset="0"/>
            </a:endParaRPr>
          </a:p>
          <a:p>
            <a:pPr>
              <a:buNone/>
            </a:pPr>
            <a:r>
              <a:rPr lang="es-PE" sz="1400" dirty="0" smtClean="0">
                <a:latin typeface="Arial" pitchFamily="34" charset="0"/>
                <a:cs typeface="Arial" pitchFamily="34" charset="0"/>
              </a:rPr>
              <a:t>Se tienen dos tipos de rectificación:</a:t>
            </a:r>
            <a:endParaRPr lang="es-ES" sz="1400" dirty="0" smtClean="0">
              <a:latin typeface="Arial" pitchFamily="34" charset="0"/>
              <a:cs typeface="Arial" pitchFamily="34" charset="0"/>
            </a:endParaRPr>
          </a:p>
          <a:p>
            <a:r>
              <a:rPr lang="es-PE" sz="1400" dirty="0" smtClean="0">
                <a:latin typeface="Arial" pitchFamily="34" charset="0"/>
                <a:cs typeface="Arial" pitchFamily="34" charset="0"/>
              </a:rPr>
              <a:t>Rectificación de Media Onda</a:t>
            </a:r>
            <a:endParaRPr lang="es-ES" sz="1400" dirty="0" smtClean="0">
              <a:latin typeface="Arial" pitchFamily="34" charset="0"/>
              <a:cs typeface="Arial" pitchFamily="34" charset="0"/>
            </a:endParaRPr>
          </a:p>
          <a:p>
            <a:r>
              <a:rPr lang="es-PE" sz="1400" dirty="0" smtClean="0">
                <a:latin typeface="Arial" pitchFamily="34" charset="0"/>
                <a:cs typeface="Arial" pitchFamily="34" charset="0"/>
              </a:rPr>
              <a:t>Rectificación de Onda Completa</a:t>
            </a:r>
            <a:endParaRPr lang="es-ES" sz="1400" dirty="0" smtClean="0">
              <a:latin typeface="Arial" pitchFamily="34" charset="0"/>
              <a:cs typeface="Arial" pitchFamily="34" charset="0"/>
            </a:endParaRPr>
          </a:p>
          <a:p>
            <a:pPr>
              <a:buNone/>
            </a:pPr>
            <a:r>
              <a:rPr lang="es-PE" sz="1400" b="1" dirty="0" smtClean="0">
                <a:latin typeface="Arial" pitchFamily="34" charset="0"/>
                <a:cs typeface="Arial" pitchFamily="34" charset="0"/>
              </a:rPr>
              <a:t> Circuito Rectificador de Media Onda</a:t>
            </a:r>
            <a:endParaRPr lang="es-ES" sz="1400" b="1" dirty="0" smtClean="0">
              <a:latin typeface="Arial" pitchFamily="34" charset="0"/>
              <a:cs typeface="Arial" pitchFamily="34" charset="0"/>
            </a:endParaRPr>
          </a:p>
          <a:p>
            <a:pPr>
              <a:buNone/>
            </a:pPr>
            <a:r>
              <a:rPr lang="es-PE" sz="1400" dirty="0" smtClean="0">
                <a:latin typeface="Arial" pitchFamily="34" charset="0"/>
                <a:cs typeface="Arial" pitchFamily="34" charset="0"/>
              </a:rPr>
              <a:t>Este circuito genera una señal de c.c. a partir de una señal de </a:t>
            </a:r>
            <a:r>
              <a:rPr lang="es-PE" sz="1400" dirty="0" err="1" smtClean="0">
                <a:latin typeface="Arial" pitchFamily="34" charset="0"/>
                <a:cs typeface="Arial" pitchFamily="34" charset="0"/>
              </a:rPr>
              <a:t>c.a.</a:t>
            </a:r>
            <a:r>
              <a:rPr lang="es-PE" sz="1400" dirty="0" smtClean="0">
                <a:latin typeface="Arial" pitchFamily="34" charset="0"/>
                <a:cs typeface="Arial" pitchFamily="34" charset="0"/>
              </a:rPr>
              <a:t> truncando a cero</a:t>
            </a:r>
            <a:endParaRPr lang="es-ES" sz="1400" dirty="0" smtClean="0">
              <a:latin typeface="Arial" pitchFamily="34" charset="0"/>
              <a:cs typeface="Arial" pitchFamily="34" charset="0"/>
            </a:endParaRPr>
          </a:p>
          <a:p>
            <a:pPr>
              <a:buNone/>
            </a:pPr>
            <a:r>
              <a:rPr lang="es-PE" sz="1400" dirty="0" smtClean="0">
                <a:latin typeface="Arial" pitchFamily="34" charset="0"/>
                <a:cs typeface="Arial" pitchFamily="34" charset="0"/>
              </a:rPr>
              <a:t>todos los semiciclos de una misma polaridad en la señal de </a:t>
            </a:r>
            <a:r>
              <a:rPr lang="es-PE" sz="1400" dirty="0" err="1" smtClean="0">
                <a:latin typeface="Arial" pitchFamily="34" charset="0"/>
                <a:cs typeface="Arial" pitchFamily="34" charset="0"/>
              </a:rPr>
              <a:t>c.a.</a:t>
            </a:r>
            <a:r>
              <a:rPr lang="es-PE" sz="1400" dirty="0" smtClean="0">
                <a:latin typeface="Arial" pitchFamily="34" charset="0"/>
                <a:cs typeface="Arial" pitchFamily="34" charset="0"/>
              </a:rPr>
              <a:t> y dejando igual a los</a:t>
            </a:r>
            <a:endParaRPr lang="es-ES" sz="1400" dirty="0" smtClean="0">
              <a:latin typeface="Arial" pitchFamily="34" charset="0"/>
              <a:cs typeface="Arial" pitchFamily="34" charset="0"/>
            </a:endParaRPr>
          </a:p>
          <a:p>
            <a:pPr>
              <a:buNone/>
            </a:pPr>
            <a:r>
              <a:rPr lang="es-PE" sz="1400" dirty="0" smtClean="0">
                <a:latin typeface="Arial" pitchFamily="34" charset="0"/>
                <a:cs typeface="Arial" pitchFamily="34" charset="0"/>
              </a:rPr>
              <a:t>semiciclos de la polaridad contraria. (Figura 1).</a:t>
            </a:r>
            <a:endParaRPr lang="es-ES" sz="1400" dirty="0" smtClean="0">
              <a:latin typeface="Arial" pitchFamily="34" charset="0"/>
              <a:cs typeface="Arial" pitchFamily="34" charset="0"/>
            </a:endParaRPr>
          </a:p>
          <a:p>
            <a:endParaRPr lang="es-ES" dirty="0" smtClean="0"/>
          </a:p>
          <a:p>
            <a:endParaRPr lang="es-ES" dirty="0" smtClean="0"/>
          </a:p>
          <a:p>
            <a:endParaRPr lang="es-ES" dirty="0" smtClean="0"/>
          </a:p>
          <a:p>
            <a:endParaRPr lang="es-ES" dirty="0"/>
          </a:p>
        </p:txBody>
      </p:sp>
      <p:pic>
        <p:nvPicPr>
          <p:cNvPr id="23558" name="Picture 6"/>
          <p:cNvPicPr>
            <a:picLocks noChangeAspect="1" noChangeArrowheads="1"/>
          </p:cNvPicPr>
          <p:nvPr/>
        </p:nvPicPr>
        <p:blipFill>
          <a:blip r:embed="rId3" cstate="print"/>
          <a:srcRect/>
          <a:stretch>
            <a:fillRect/>
          </a:stretch>
        </p:blipFill>
        <p:spPr bwMode="auto">
          <a:xfrm>
            <a:off x="1979712" y="3933056"/>
            <a:ext cx="4528995" cy="1014413"/>
          </a:xfrm>
          <a:prstGeom prst="rect">
            <a:avLst/>
          </a:prstGeom>
          <a:noFill/>
          <a:ln w="9525">
            <a:noFill/>
            <a:miter lim="800000"/>
            <a:headEnd/>
            <a:tailEnd/>
          </a:ln>
          <a:effectLst/>
        </p:spPr>
      </p:pic>
      <p:pic>
        <p:nvPicPr>
          <p:cNvPr id="23559" name="Picture 7"/>
          <p:cNvPicPr>
            <a:picLocks noChangeAspect="1" noChangeArrowheads="1"/>
          </p:cNvPicPr>
          <p:nvPr/>
        </p:nvPicPr>
        <p:blipFill>
          <a:blip r:embed="rId4" cstate="print"/>
          <a:srcRect/>
          <a:stretch>
            <a:fillRect/>
          </a:stretch>
        </p:blipFill>
        <p:spPr bwMode="auto">
          <a:xfrm>
            <a:off x="539552" y="5085184"/>
            <a:ext cx="7715304" cy="252370"/>
          </a:xfrm>
          <a:prstGeom prst="rect">
            <a:avLst/>
          </a:prstGeom>
          <a:noFill/>
          <a:ln w="9525">
            <a:noFill/>
            <a:miter lim="800000"/>
            <a:headEnd/>
            <a:tailEnd/>
          </a:ln>
          <a:effectLst/>
        </p:spPr>
      </p:pic>
      <p:pic>
        <p:nvPicPr>
          <p:cNvPr id="23560" name="Picture 8"/>
          <p:cNvPicPr>
            <a:picLocks noChangeAspect="1" noChangeArrowheads="1"/>
          </p:cNvPicPr>
          <p:nvPr/>
        </p:nvPicPr>
        <p:blipFill>
          <a:blip r:embed="rId5" cstate="print"/>
          <a:srcRect/>
          <a:stretch>
            <a:fillRect/>
          </a:stretch>
        </p:blipFill>
        <p:spPr bwMode="auto">
          <a:xfrm>
            <a:off x="2123728" y="5500678"/>
            <a:ext cx="4108322" cy="1357322"/>
          </a:xfrm>
          <a:prstGeom prst="rect">
            <a:avLst/>
          </a:prstGeom>
          <a:noFill/>
          <a:ln w="9525">
            <a:noFill/>
            <a:miter lim="800000"/>
            <a:headEnd/>
            <a:tailEnd/>
          </a:ln>
          <a:effectLst/>
        </p:spPr>
      </p:pic>
      <p:sp>
        <p:nvSpPr>
          <p:cNvPr id="6" name="5 Rectángulo"/>
          <p:cNvSpPr/>
          <p:nvPr/>
        </p:nvSpPr>
        <p:spPr>
          <a:xfrm>
            <a:off x="4246505" y="332656"/>
            <a:ext cx="4897495" cy="584775"/>
          </a:xfrm>
          <a:prstGeom prst="rect">
            <a:avLst/>
          </a:prstGeom>
        </p:spPr>
        <p:txBody>
          <a:bodyPr wrap="none">
            <a:spAutoFit/>
          </a:bodyPr>
          <a:lstStyle/>
          <a:p>
            <a:pPr algn="r">
              <a:buNone/>
            </a:pPr>
            <a:r>
              <a:rPr lang="es-PE" sz="3200" b="1" u="sng" dirty="0" smtClean="0">
                <a:solidFill>
                  <a:schemeClr val="bg1"/>
                </a:solidFill>
                <a:latin typeface="Arial" pitchFamily="34" charset="0"/>
                <a:cs typeface="Arial" pitchFamily="34" charset="0"/>
              </a:rPr>
              <a:t>Circuitos Rectificadores</a:t>
            </a:r>
            <a:endParaRPr lang="es-ES" sz="3200" b="1" u="sng"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1802670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179512" y="1052736"/>
            <a:ext cx="8964488" cy="5633638"/>
          </a:xfrm>
        </p:spPr>
        <p:txBody>
          <a:bodyPr>
            <a:normAutofit lnSpcReduction="10000"/>
          </a:bodyPr>
          <a:lstStyle/>
          <a:p>
            <a:pPr>
              <a:buNone/>
            </a:pPr>
            <a:r>
              <a:rPr lang="es-PE" sz="1600" dirty="0" smtClean="0">
                <a:latin typeface="Arial" pitchFamily="34" charset="0"/>
                <a:cs typeface="Arial" pitchFamily="34" charset="0"/>
              </a:rPr>
              <a:t>El análisis de este circuito se hace por separado para cada semiciclo de la señal de </a:t>
            </a:r>
          </a:p>
          <a:p>
            <a:pPr>
              <a:buNone/>
            </a:pPr>
            <a:r>
              <a:rPr lang="es-PE" sz="1600" dirty="0" smtClean="0">
                <a:latin typeface="Arial" pitchFamily="34" charset="0"/>
                <a:cs typeface="Arial" pitchFamily="34" charset="0"/>
              </a:rPr>
              <a:t>entrada Vi, determinando la salida </a:t>
            </a: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 para cada semiciclo.</a:t>
            </a:r>
          </a:p>
          <a:p>
            <a:pPr>
              <a:buNone/>
            </a:pPr>
            <a:endParaRPr lang="es-ES" sz="1600" dirty="0" smtClean="0">
              <a:latin typeface="Arial" pitchFamily="34" charset="0"/>
              <a:cs typeface="Arial" pitchFamily="34" charset="0"/>
            </a:endParaRPr>
          </a:p>
          <a:p>
            <a:pPr>
              <a:buNone/>
            </a:pPr>
            <a:r>
              <a:rPr lang="es-PE" sz="1600" b="1" dirty="0" smtClean="0">
                <a:latin typeface="Arial" pitchFamily="34" charset="0"/>
                <a:cs typeface="Arial" pitchFamily="34" charset="0"/>
              </a:rPr>
              <a:t>Para Vi&gt;0 (Semiciclo positivo de Vi)</a:t>
            </a: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 El dispositivo se comporta como un corto circuito</a:t>
            </a:r>
          </a:p>
          <a:p>
            <a:pPr>
              <a:buNone/>
            </a:pPr>
            <a:endParaRPr lang="es-PE" sz="1600" dirty="0" smtClean="0">
              <a:latin typeface="Arial" pitchFamily="34" charset="0"/>
              <a:cs typeface="Arial" pitchFamily="34" charset="0"/>
            </a:endParaRPr>
          </a:p>
          <a:p>
            <a:endParaRPr lang="es-PE" sz="1600" dirty="0" smtClean="0">
              <a:latin typeface="Arial" pitchFamily="34" charset="0"/>
              <a:cs typeface="Arial" pitchFamily="34" charset="0"/>
            </a:endParaRPr>
          </a:p>
          <a:p>
            <a:pPr algn="ctr">
              <a:buNone/>
            </a:pPr>
            <a:endParaRPr lang="es-PE" sz="1600" dirty="0" smtClean="0">
              <a:latin typeface="Arial" pitchFamily="34" charset="0"/>
              <a:cs typeface="Arial" pitchFamily="34" charset="0"/>
            </a:endParaRPr>
          </a:p>
          <a:p>
            <a:endParaRPr lang="es-PE" sz="1600" dirty="0" smtClean="0">
              <a:latin typeface="Arial" pitchFamily="34" charset="0"/>
              <a:cs typeface="Arial" pitchFamily="34" charset="0"/>
            </a:endParaRPr>
          </a:p>
          <a:p>
            <a:endParaRPr lang="es-PE" sz="1600" dirty="0" smtClean="0">
              <a:latin typeface="Arial" pitchFamily="34" charset="0"/>
              <a:cs typeface="Arial" pitchFamily="34" charset="0"/>
            </a:endParaRPr>
          </a:p>
          <a:p>
            <a:pPr>
              <a:buNone/>
            </a:pPr>
            <a:r>
              <a:rPr lang="es-PE" sz="1600" dirty="0" smtClean="0">
                <a:latin typeface="Arial" pitchFamily="34" charset="0"/>
                <a:cs typeface="Arial" pitchFamily="34" charset="0"/>
              </a:rPr>
              <a:t>El análisis para este semiciclo indica que para Vi&gt;0 la salida </a:t>
            </a: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 es igual a Vi tanto en</a:t>
            </a:r>
            <a:r>
              <a:rPr lang="es-ES" sz="1600" dirty="0" smtClean="0">
                <a:latin typeface="Arial" pitchFamily="34" charset="0"/>
                <a:cs typeface="Arial" pitchFamily="34" charset="0"/>
              </a:rPr>
              <a:t> </a:t>
            </a:r>
          </a:p>
          <a:p>
            <a:pPr>
              <a:buNone/>
            </a:pPr>
            <a:r>
              <a:rPr lang="es-PE" sz="1600" dirty="0" smtClean="0">
                <a:latin typeface="Arial" pitchFamily="34" charset="0"/>
                <a:cs typeface="Arial" pitchFamily="34" charset="0"/>
              </a:rPr>
              <a:t>magnitud como en fase.</a:t>
            </a:r>
          </a:p>
          <a:p>
            <a:pPr>
              <a:buNone/>
            </a:pPr>
            <a:r>
              <a:rPr lang="es-PE" sz="1600" b="1" dirty="0" smtClean="0">
                <a:latin typeface="Arial" pitchFamily="34" charset="0"/>
                <a:cs typeface="Arial" pitchFamily="34" charset="0"/>
              </a:rPr>
              <a:t>Para Vi&lt;0 (Semiciclo negativo de Vi)</a:t>
            </a: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El análisis para este semiciclo indica que para Vi&lt;0 la salida </a:t>
            </a: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 es cero, con lo que se</a:t>
            </a:r>
            <a:r>
              <a:rPr lang="es-ES" sz="1600" dirty="0" smtClean="0">
                <a:latin typeface="Arial" pitchFamily="34" charset="0"/>
                <a:cs typeface="Arial" pitchFamily="34" charset="0"/>
              </a:rPr>
              <a:t> </a:t>
            </a:r>
          </a:p>
          <a:p>
            <a:pPr>
              <a:buNone/>
            </a:pPr>
            <a:r>
              <a:rPr lang="es-PE" sz="1600" dirty="0" smtClean="0">
                <a:latin typeface="Arial" pitchFamily="34" charset="0"/>
                <a:cs typeface="Arial" pitchFamily="34" charset="0"/>
              </a:rPr>
              <a:t>explica el truncamiento a cero de los semiciclos negativos para este circuito rectificador</a:t>
            </a:r>
            <a:r>
              <a:rPr lang="es-ES" sz="1600" dirty="0" smtClean="0">
                <a:latin typeface="Arial" pitchFamily="34" charset="0"/>
                <a:cs typeface="Arial" pitchFamily="34" charset="0"/>
              </a:rPr>
              <a:t> </a:t>
            </a:r>
            <a:r>
              <a:rPr lang="es-PE" sz="1600" dirty="0" smtClean="0">
                <a:latin typeface="Arial" pitchFamily="34" charset="0"/>
                <a:cs typeface="Arial" pitchFamily="34" charset="0"/>
              </a:rPr>
              <a:t>de media onda básico.</a:t>
            </a:r>
          </a:p>
          <a:p>
            <a:pPr>
              <a:buNone/>
            </a:pPr>
            <a:endParaRPr lang="es-PE" dirty="0" smtClean="0"/>
          </a:p>
          <a:p>
            <a:pPr>
              <a:buNone/>
            </a:pPr>
            <a:endParaRPr lang="es-PE" dirty="0" smtClean="0"/>
          </a:p>
          <a:p>
            <a:pPr>
              <a:buNone/>
            </a:pPr>
            <a:endParaRPr lang="es-PE" dirty="0" smtClean="0"/>
          </a:p>
          <a:p>
            <a:pPr>
              <a:buNone/>
            </a:pPr>
            <a:endParaRPr lang="es-PE" dirty="0" smtClean="0"/>
          </a:p>
          <a:p>
            <a:pPr>
              <a:buNone/>
            </a:pPr>
            <a:endParaRPr lang="es-PE" dirty="0" smtClean="0"/>
          </a:p>
          <a:p>
            <a:pPr>
              <a:buNone/>
            </a:pPr>
            <a:endParaRPr lang="es-PE" dirty="0" smtClean="0"/>
          </a:p>
          <a:p>
            <a:pPr>
              <a:buNone/>
            </a:pPr>
            <a:endParaRPr lang="es-PE" dirty="0" smtClean="0"/>
          </a:p>
          <a:p>
            <a:pPr>
              <a:buNone/>
            </a:pPr>
            <a:endParaRPr lang="es-PE" dirty="0" smtClean="0"/>
          </a:p>
          <a:p>
            <a:pPr>
              <a:buNone/>
            </a:pPr>
            <a:endParaRPr lang="es-PE" dirty="0" smtClean="0"/>
          </a:p>
          <a:p>
            <a:pPr>
              <a:buNone/>
            </a:pPr>
            <a:endParaRPr lang="es-ES" dirty="0" smtClean="0"/>
          </a:p>
          <a:p>
            <a:pPr>
              <a:buNone/>
            </a:pPr>
            <a:endParaRPr lang="es-ES" dirty="0" smtClean="0"/>
          </a:p>
          <a:p>
            <a:endParaRPr lang="es-ES" dirty="0"/>
          </a:p>
        </p:txBody>
      </p:sp>
      <p:pic>
        <p:nvPicPr>
          <p:cNvPr id="24580" name="Picture 4"/>
          <p:cNvPicPr>
            <a:picLocks noChangeAspect="1" noChangeArrowheads="1"/>
          </p:cNvPicPr>
          <p:nvPr/>
        </p:nvPicPr>
        <p:blipFill>
          <a:blip r:embed="rId2" cstate="print"/>
          <a:srcRect/>
          <a:stretch>
            <a:fillRect/>
          </a:stretch>
        </p:blipFill>
        <p:spPr bwMode="auto">
          <a:xfrm>
            <a:off x="1691680" y="2564904"/>
            <a:ext cx="5429287" cy="1054387"/>
          </a:xfrm>
          <a:prstGeom prst="rect">
            <a:avLst/>
          </a:prstGeom>
          <a:noFill/>
          <a:ln w="9525">
            <a:noFill/>
            <a:miter lim="800000"/>
            <a:headEnd/>
            <a:tailEnd/>
          </a:ln>
          <a:effectLst/>
        </p:spPr>
      </p:pic>
      <p:pic>
        <p:nvPicPr>
          <p:cNvPr id="24581" name="Picture 5"/>
          <p:cNvPicPr>
            <a:picLocks noChangeAspect="1" noChangeArrowheads="1"/>
          </p:cNvPicPr>
          <p:nvPr/>
        </p:nvPicPr>
        <p:blipFill>
          <a:blip r:embed="rId3" cstate="print"/>
          <a:srcRect/>
          <a:stretch>
            <a:fillRect/>
          </a:stretch>
        </p:blipFill>
        <p:spPr bwMode="auto">
          <a:xfrm>
            <a:off x="1691680" y="4581128"/>
            <a:ext cx="5431583" cy="1143008"/>
          </a:xfrm>
          <a:prstGeom prst="rect">
            <a:avLst/>
          </a:prstGeom>
          <a:noFill/>
          <a:ln w="9525">
            <a:noFill/>
            <a:miter lim="800000"/>
            <a:headEnd/>
            <a:tailEnd/>
          </a:ln>
          <a:effectLst/>
        </p:spPr>
      </p:pic>
    </p:spTree>
    <p:extLst>
      <p:ext uri="{BB962C8B-B14F-4D97-AF65-F5344CB8AC3E}">
        <p14:creationId xmlns:p14="http://schemas.microsoft.com/office/powerpoint/2010/main" val="986305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Condición de polarización en inversa </a:t>
            </a:r>
            <a:br>
              <a:rPr lang="es-ES" b="1" u="sng" dirty="0" smtClean="0">
                <a:effectLst>
                  <a:outerShdw blurRad="38100" dist="38100" dir="2700000" algn="tl">
                    <a:srgbClr val="000000">
                      <a:alpha val="43137"/>
                    </a:srgbClr>
                  </a:outerShdw>
                </a:effectLst>
                <a:latin typeface="Arial" pitchFamily="34" charset="0"/>
                <a:cs typeface="Arial" pitchFamily="34" charset="0"/>
              </a:rPr>
            </a:br>
            <a:r>
              <a:rPr lang="es-ES" b="1" dirty="0" smtClean="0">
                <a:effectLst>
                  <a:outerShdw blurRad="38100" dist="38100" dir="2700000" algn="tl">
                    <a:srgbClr val="000000">
                      <a:alpha val="43137"/>
                    </a:srgbClr>
                  </a:outerShdw>
                </a:effectLst>
                <a:latin typeface="Arial" pitchFamily="34" charset="0"/>
                <a:cs typeface="Arial" pitchFamily="34" charset="0"/>
              </a:rPr>
              <a:t>(VD &lt; 0 V) </a:t>
            </a:r>
            <a:endParaRPr lang="es-ES" dirty="0"/>
          </a:p>
        </p:txBody>
      </p:sp>
      <p:sp>
        <p:nvSpPr>
          <p:cNvPr id="3" name="2 Marcador de contenido"/>
          <p:cNvSpPr>
            <a:spLocks noGrp="1"/>
          </p:cNvSpPr>
          <p:nvPr>
            <p:ph sz="half" idx="1"/>
          </p:nvPr>
        </p:nvSpPr>
        <p:spPr>
          <a:xfrm>
            <a:off x="457200" y="3573016"/>
            <a:ext cx="8003232" cy="2553147"/>
          </a:xfrm>
        </p:spPr>
        <p:txBody>
          <a:bodyPr>
            <a:noAutofit/>
          </a:bodyPr>
          <a:lstStyle/>
          <a:p>
            <a:pPr algn="just"/>
            <a:r>
              <a:rPr lang="es-ES" sz="2200" dirty="0" smtClean="0">
                <a:latin typeface="Arial" pitchFamily="34" charset="0"/>
                <a:cs typeface="Arial" pitchFamily="34" charset="0"/>
              </a:rPr>
              <a:t>El numero de iones positivos en P y negativos en N se incrementa por la gran cantidad de electrones libres atraídos al potencial, generando que el flujo de portadores mayoritarios se reduzca a cero. </a:t>
            </a:r>
          </a:p>
          <a:p>
            <a:pPr algn="just"/>
            <a:r>
              <a:rPr lang="es-ES" sz="2200" dirty="0" smtClean="0">
                <a:latin typeface="Arial" pitchFamily="34" charset="0"/>
                <a:cs typeface="Arial" pitchFamily="34" charset="0"/>
              </a:rPr>
              <a:t>La corriente en condiciones de polarización inversa se llama corriente se saturación en inversa  y está representada por I</a:t>
            </a:r>
            <a:r>
              <a:rPr lang="es-ES" sz="1400" dirty="0">
                <a:latin typeface="Arial" pitchFamily="34" charset="0"/>
                <a:cs typeface="Arial" pitchFamily="34" charset="0"/>
              </a:rPr>
              <a:t>S</a:t>
            </a:r>
            <a:r>
              <a:rPr lang="es-ES" sz="2200" dirty="0" smtClean="0">
                <a:latin typeface="Arial" pitchFamily="34" charset="0"/>
                <a:cs typeface="Arial" pitchFamily="34" charset="0"/>
              </a:rPr>
              <a:t> y rara vez es de mas de algunos micro amperes, excepto en dispositivos de alta potencia.</a:t>
            </a:r>
          </a:p>
          <a:p>
            <a:endParaRPr lang="es-ES" sz="2400" dirty="0">
              <a:latin typeface="Arial" pitchFamily="34" charset="0"/>
              <a:cs typeface="Arial" pitchFamily="34" charset="0"/>
            </a:endParaRPr>
          </a:p>
        </p:txBody>
      </p:sp>
      <p:pic>
        <p:nvPicPr>
          <p:cNvPr id="717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6792"/>
            <a:ext cx="424847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175" y="1916832"/>
            <a:ext cx="2293937"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3453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748464" cy="6237312"/>
          </a:xfrm>
        </p:spPr>
        <p:txBody>
          <a:bodyPr>
            <a:normAutofit/>
          </a:bodyPr>
          <a:lstStyle/>
          <a:p>
            <a:pPr>
              <a:spcAft>
                <a:spcPts val="0"/>
              </a:spcAft>
              <a:buNone/>
              <a:tabLst>
                <a:tab pos="449580" algn="l"/>
              </a:tabLst>
            </a:pPr>
            <a:endParaRPr lang="es-PE"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endParaRPr lang="es-PE"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r>
              <a:rPr lang="es-PE" sz="1600" dirty="0" smtClean="0">
                <a:solidFill>
                  <a:srgbClr val="00000A"/>
                </a:solidFill>
                <a:latin typeface="Arial" pitchFamily="34" charset="0"/>
                <a:ea typeface="WenQuanYi Micro Hei"/>
                <a:cs typeface="Arial" pitchFamily="34" charset="0"/>
              </a:rPr>
              <a:t>La señal de salida </a:t>
            </a:r>
            <a:r>
              <a:rPr lang="es-PE" sz="1600" dirty="0" err="1" smtClean="0">
                <a:solidFill>
                  <a:srgbClr val="00000A"/>
                </a:solidFill>
                <a:latin typeface="Arial" pitchFamily="34" charset="0"/>
                <a:ea typeface="WenQuanYi Micro Hei"/>
                <a:cs typeface="Arial" pitchFamily="34" charset="0"/>
              </a:rPr>
              <a:t>Vo</a:t>
            </a:r>
            <a:r>
              <a:rPr lang="es-PE" sz="1600" dirty="0" smtClean="0">
                <a:solidFill>
                  <a:srgbClr val="00000A"/>
                </a:solidFill>
                <a:latin typeface="Arial" pitchFamily="34" charset="0"/>
                <a:ea typeface="WenQuanYi Micro Hei"/>
                <a:cs typeface="Arial" pitchFamily="34" charset="0"/>
              </a:rPr>
              <a:t>(t) se observa en la figura 7.</a:t>
            </a:r>
            <a:endParaRPr lang="es-ES"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r>
              <a:rPr lang="es-PE" sz="1600" dirty="0" smtClean="0">
                <a:solidFill>
                  <a:srgbClr val="00000A"/>
                </a:solidFill>
                <a:latin typeface="Arial" pitchFamily="34" charset="0"/>
                <a:ea typeface="WenQuanYi Micro Hei"/>
                <a:cs typeface="Arial" pitchFamily="34" charset="0"/>
              </a:rPr>
              <a:t> </a:t>
            </a:r>
          </a:p>
          <a:p>
            <a:pPr>
              <a:spcAft>
                <a:spcPts val="0"/>
              </a:spcAft>
              <a:buNone/>
              <a:tabLst>
                <a:tab pos="449580" algn="l"/>
              </a:tabLst>
            </a:pPr>
            <a:endParaRPr lang="es-PE"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endParaRPr lang="es-PE"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endParaRPr lang="es-PE" sz="1600" dirty="0" smtClean="0">
              <a:solidFill>
                <a:srgbClr val="00000A"/>
              </a:solidFill>
              <a:latin typeface="Arial" pitchFamily="34" charset="0"/>
              <a:ea typeface="WenQuanYi Micro Hei"/>
              <a:cs typeface="Arial" pitchFamily="34" charset="0"/>
            </a:endParaRPr>
          </a:p>
          <a:p>
            <a:pPr marL="0" indent="0" algn="just">
              <a:spcAft>
                <a:spcPts val="0"/>
              </a:spcAft>
              <a:buNone/>
              <a:tabLst>
                <a:tab pos="449580" algn="l"/>
              </a:tabLst>
            </a:pPr>
            <a:r>
              <a:rPr lang="es-PE" sz="1600" dirty="0" smtClean="0">
                <a:solidFill>
                  <a:srgbClr val="00000A"/>
                </a:solidFill>
                <a:latin typeface="Arial" pitchFamily="34" charset="0"/>
                <a:ea typeface="WenQuanYi Micro Hei"/>
                <a:cs typeface="Arial" pitchFamily="34" charset="0"/>
              </a:rPr>
              <a:t>El comportamiento de los circuitos rectificadores se describe también a través de una  gráfica conocida como curva de transferencia, la cual muestra la relación entre una señal de salida y una señal de entrada.</a:t>
            </a:r>
          </a:p>
          <a:p>
            <a:pPr>
              <a:spcAft>
                <a:spcPts val="0"/>
              </a:spcAft>
              <a:buNone/>
              <a:tabLst>
                <a:tab pos="449580" algn="l"/>
              </a:tabLst>
            </a:pPr>
            <a:endParaRPr lang="es-ES"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r>
              <a:rPr lang="es-PE" sz="1600" dirty="0" smtClean="0">
                <a:solidFill>
                  <a:srgbClr val="00000A"/>
                </a:solidFill>
                <a:latin typeface="Arial" pitchFamily="34" charset="0"/>
                <a:ea typeface="WenQuanYi Micro Hei"/>
                <a:cs typeface="Arial" pitchFamily="34" charset="0"/>
              </a:rPr>
              <a:t>El análisis del circuito indicó:</a:t>
            </a:r>
            <a:endParaRPr lang="es-ES" sz="1600" dirty="0" smtClean="0">
              <a:solidFill>
                <a:srgbClr val="00000A"/>
              </a:solidFill>
              <a:latin typeface="Arial" pitchFamily="34" charset="0"/>
              <a:ea typeface="WenQuanYi Micro Hei"/>
              <a:cs typeface="Arial" pitchFamily="34" charset="0"/>
            </a:endParaRPr>
          </a:p>
          <a:p>
            <a:pPr>
              <a:tabLst>
                <a:tab pos="449580" algn="l"/>
              </a:tabLst>
            </a:pPr>
            <a:r>
              <a:rPr lang="es-PE" sz="1600" dirty="0" err="1" smtClean="0">
                <a:solidFill>
                  <a:srgbClr val="00000A"/>
                </a:solidFill>
                <a:latin typeface="Arial" pitchFamily="34" charset="0"/>
                <a:ea typeface="WenQuanYi Micro Hei"/>
                <a:cs typeface="Arial" pitchFamily="34" charset="0"/>
              </a:rPr>
              <a:t>Vo</a:t>
            </a:r>
            <a:r>
              <a:rPr lang="es-PE" sz="1600" dirty="0" smtClean="0">
                <a:solidFill>
                  <a:srgbClr val="00000A"/>
                </a:solidFill>
                <a:latin typeface="Arial" pitchFamily="34" charset="0"/>
                <a:ea typeface="WenQuanYi Micro Hei"/>
                <a:cs typeface="Arial" pitchFamily="34" charset="0"/>
              </a:rPr>
              <a:t> = Vi para Vi &gt; 0</a:t>
            </a:r>
            <a:endParaRPr lang="es-ES" sz="1600" dirty="0" smtClean="0">
              <a:solidFill>
                <a:srgbClr val="00000A"/>
              </a:solidFill>
              <a:latin typeface="Arial" pitchFamily="34" charset="0"/>
              <a:ea typeface="WenQuanYi Micro Hei"/>
              <a:cs typeface="Arial" pitchFamily="34" charset="0"/>
            </a:endParaRPr>
          </a:p>
          <a:p>
            <a:pPr>
              <a:tabLst>
                <a:tab pos="449580" algn="l"/>
              </a:tabLst>
            </a:pPr>
            <a:r>
              <a:rPr lang="es-PE" sz="1600" dirty="0" err="1" smtClean="0">
                <a:solidFill>
                  <a:srgbClr val="00000A"/>
                </a:solidFill>
                <a:latin typeface="Arial" pitchFamily="34" charset="0"/>
                <a:ea typeface="WenQuanYi Micro Hei"/>
                <a:cs typeface="Arial" pitchFamily="34" charset="0"/>
              </a:rPr>
              <a:t>Vo</a:t>
            </a:r>
            <a:r>
              <a:rPr lang="es-PE" sz="1600" dirty="0" smtClean="0">
                <a:solidFill>
                  <a:srgbClr val="00000A"/>
                </a:solidFill>
                <a:latin typeface="Arial" pitchFamily="34" charset="0"/>
                <a:ea typeface="WenQuanYi Micro Hei"/>
                <a:cs typeface="Arial" pitchFamily="34" charset="0"/>
              </a:rPr>
              <a:t> = 0 para Vi &lt; 0</a:t>
            </a:r>
          </a:p>
          <a:p>
            <a:pPr>
              <a:spcAft>
                <a:spcPts val="0"/>
              </a:spcAft>
              <a:buNone/>
              <a:tabLst>
                <a:tab pos="449580" algn="l"/>
              </a:tabLst>
            </a:pPr>
            <a:endParaRPr lang="es-PE" sz="1600" dirty="0" smtClean="0">
              <a:solidFill>
                <a:srgbClr val="00000A"/>
              </a:solidFill>
              <a:latin typeface="Arial" pitchFamily="34" charset="0"/>
              <a:ea typeface="WenQuanYi Micro Hei"/>
              <a:cs typeface="Arial" pitchFamily="34" charset="0"/>
            </a:endParaRPr>
          </a:p>
          <a:p>
            <a:pPr>
              <a:spcAft>
                <a:spcPts val="0"/>
              </a:spcAft>
              <a:buNone/>
              <a:tabLst>
                <a:tab pos="449580" algn="l"/>
              </a:tabLst>
            </a:pPr>
            <a:r>
              <a:rPr lang="es-PE" sz="1600" dirty="0" smtClean="0">
                <a:solidFill>
                  <a:srgbClr val="00000A"/>
                </a:solidFill>
                <a:latin typeface="Arial" pitchFamily="34" charset="0"/>
                <a:ea typeface="WenQuanYi Micro Hei"/>
                <a:cs typeface="Arial" pitchFamily="34" charset="0"/>
              </a:rPr>
              <a:t>La curva de transferencia </a:t>
            </a:r>
            <a:r>
              <a:rPr lang="es-PE" sz="1600" dirty="0" err="1" smtClean="0">
                <a:solidFill>
                  <a:srgbClr val="00000A"/>
                </a:solidFill>
                <a:latin typeface="Arial" pitchFamily="34" charset="0"/>
                <a:ea typeface="WenQuanYi Micro Hei"/>
                <a:cs typeface="Arial" pitchFamily="34" charset="0"/>
              </a:rPr>
              <a:t>Vo</a:t>
            </a:r>
            <a:r>
              <a:rPr lang="es-PE" sz="1600" dirty="0" smtClean="0">
                <a:solidFill>
                  <a:srgbClr val="00000A"/>
                </a:solidFill>
                <a:latin typeface="Arial" pitchFamily="34" charset="0"/>
                <a:ea typeface="WenQuanYi Micro Hei"/>
                <a:cs typeface="Arial" pitchFamily="34" charset="0"/>
              </a:rPr>
              <a:t> vs. Vi, resume los resultados del análisis.</a:t>
            </a:r>
          </a:p>
          <a:p>
            <a:pPr>
              <a:spcAft>
                <a:spcPts val="0"/>
              </a:spcAft>
              <a:buNone/>
              <a:tabLst>
                <a:tab pos="449580" algn="l"/>
              </a:tabLst>
            </a:pPr>
            <a:endParaRPr lang="es-PE" sz="2800" dirty="0" smtClean="0">
              <a:solidFill>
                <a:srgbClr val="00000A"/>
              </a:solidFill>
              <a:latin typeface="Times New Roman"/>
              <a:ea typeface="WenQuanYi Micro Hei"/>
              <a:cs typeface="Mangal"/>
            </a:endParaRPr>
          </a:p>
          <a:p>
            <a:pPr>
              <a:spcAft>
                <a:spcPts val="0"/>
              </a:spcAft>
              <a:buNone/>
              <a:tabLst>
                <a:tab pos="449580" algn="l"/>
              </a:tabLst>
            </a:pPr>
            <a:endParaRPr lang="es-PE" sz="2800" dirty="0" smtClean="0">
              <a:solidFill>
                <a:srgbClr val="00000A"/>
              </a:solidFill>
              <a:latin typeface="Times New Roman"/>
              <a:ea typeface="WenQuanYi Micro Hei"/>
              <a:cs typeface="Mangal"/>
            </a:endParaRPr>
          </a:p>
          <a:p>
            <a:pPr>
              <a:spcAft>
                <a:spcPts val="0"/>
              </a:spcAft>
              <a:buNone/>
              <a:tabLst>
                <a:tab pos="449580" algn="l"/>
              </a:tabLst>
            </a:pPr>
            <a:endParaRPr lang="es-ES" sz="2800" dirty="0" smtClean="0">
              <a:solidFill>
                <a:srgbClr val="00000A"/>
              </a:solidFill>
              <a:latin typeface="Times New Roman"/>
              <a:ea typeface="WenQuanYi Micro Hei"/>
              <a:cs typeface="Mangal"/>
            </a:endParaRPr>
          </a:p>
          <a:p>
            <a:pPr>
              <a:buNone/>
            </a:pPr>
            <a:endParaRPr lang="es-ES" dirty="0"/>
          </a:p>
        </p:txBody>
      </p:sp>
      <p:pic>
        <p:nvPicPr>
          <p:cNvPr id="25602" name="Picture 2"/>
          <p:cNvPicPr>
            <a:picLocks noChangeAspect="1" noChangeArrowheads="1"/>
          </p:cNvPicPr>
          <p:nvPr/>
        </p:nvPicPr>
        <p:blipFill>
          <a:blip r:embed="rId2" cstate="print"/>
          <a:srcRect/>
          <a:stretch>
            <a:fillRect/>
          </a:stretch>
        </p:blipFill>
        <p:spPr bwMode="auto">
          <a:xfrm>
            <a:off x="2195736" y="1556792"/>
            <a:ext cx="3240360" cy="1187501"/>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a:off x="3347864" y="5216114"/>
            <a:ext cx="2016224" cy="1472523"/>
          </a:xfrm>
          <a:prstGeom prst="rect">
            <a:avLst/>
          </a:prstGeom>
          <a:noFill/>
          <a:ln w="9525">
            <a:noFill/>
            <a:miter lim="800000"/>
            <a:headEnd/>
            <a:tailEnd/>
          </a:ln>
          <a:effectLst/>
        </p:spPr>
      </p:pic>
    </p:spTree>
    <p:extLst>
      <p:ext uri="{BB962C8B-B14F-4D97-AF65-F5344CB8AC3E}">
        <p14:creationId xmlns:p14="http://schemas.microsoft.com/office/powerpoint/2010/main" val="17993769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890566"/>
            <a:ext cx="8229600" cy="5967434"/>
          </a:xfrm>
        </p:spPr>
        <p:txBody>
          <a:bodyPr>
            <a:normAutofit/>
          </a:bodyPr>
          <a:lstStyle/>
          <a:p>
            <a:pPr>
              <a:buNone/>
            </a:pP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Este circuito genera una señal de c.c. a partir de una señal de </a:t>
            </a:r>
            <a:r>
              <a:rPr lang="es-PE" sz="1600" dirty="0" err="1" smtClean="0">
                <a:latin typeface="Arial" pitchFamily="34" charset="0"/>
                <a:cs typeface="Arial" pitchFamily="34" charset="0"/>
              </a:rPr>
              <a:t>c.a.</a:t>
            </a:r>
            <a:r>
              <a:rPr lang="es-PE" sz="1600" dirty="0" smtClean="0">
                <a:latin typeface="Arial" pitchFamily="34" charset="0"/>
                <a:cs typeface="Arial" pitchFamily="34" charset="0"/>
              </a:rPr>
              <a:t> con todos los</a:t>
            </a: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semiciclos de la señal de esta señal, invirtiendo todos los semiciclos de una misma</a:t>
            </a: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polaridad para igualarlos a la otra</a:t>
            </a:r>
          </a:p>
          <a:p>
            <a:pPr>
              <a:buNone/>
            </a:pPr>
            <a:endParaRPr lang="es-PE" sz="1600" dirty="0" smtClean="0">
              <a:latin typeface="Arial" pitchFamily="34" charset="0"/>
              <a:cs typeface="Arial" pitchFamily="34" charset="0"/>
            </a:endParaRPr>
          </a:p>
          <a:p>
            <a:pPr>
              <a:buNone/>
            </a:pPr>
            <a:endParaRPr lang="es-PE"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 </a:t>
            </a: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Para lograr una rectificación de onda completa se plantean dos esquemas </a:t>
            </a:r>
            <a:r>
              <a:rPr lang="es-PE" sz="1600" dirty="0" err="1" smtClean="0">
                <a:latin typeface="Arial" pitchFamily="34" charset="0"/>
                <a:cs typeface="Arial" pitchFamily="34" charset="0"/>
              </a:rPr>
              <a:t>circuitales</a:t>
            </a: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básicos:</a:t>
            </a:r>
          </a:p>
          <a:p>
            <a:pPr>
              <a:buNone/>
            </a:pPr>
            <a:endParaRPr lang="es-ES" sz="1600" dirty="0" smtClean="0">
              <a:latin typeface="Arial" pitchFamily="34" charset="0"/>
              <a:cs typeface="Arial" pitchFamily="34" charset="0"/>
            </a:endParaRPr>
          </a:p>
          <a:p>
            <a:r>
              <a:rPr lang="es-PE" sz="1600" b="1" dirty="0" smtClean="0">
                <a:latin typeface="Arial" pitchFamily="34" charset="0"/>
                <a:cs typeface="Arial" pitchFamily="34" charset="0"/>
              </a:rPr>
              <a:t>Circuito Rectificador de Onda Completa con Transformador de Toma Central</a:t>
            </a:r>
          </a:p>
          <a:p>
            <a:pPr>
              <a:buNone/>
            </a:pPr>
            <a:endParaRPr lang="es-ES" sz="1600" b="1" dirty="0" smtClean="0">
              <a:latin typeface="Arial" pitchFamily="34" charset="0"/>
              <a:cs typeface="Arial" pitchFamily="34" charset="0"/>
            </a:endParaRPr>
          </a:p>
          <a:p>
            <a:r>
              <a:rPr lang="es-PE" sz="1600" b="1" dirty="0" smtClean="0">
                <a:latin typeface="Arial" pitchFamily="34" charset="0"/>
                <a:cs typeface="Arial" pitchFamily="34" charset="0"/>
              </a:rPr>
              <a:t>Circuito Rectificador de Onda Completa con Puente de Diodos</a:t>
            </a:r>
            <a:endParaRPr lang="es-ES" sz="1600" b="1" dirty="0" smtClean="0">
              <a:latin typeface="Arial" pitchFamily="34" charset="0"/>
              <a:cs typeface="Arial" pitchFamily="34" charset="0"/>
            </a:endParaRPr>
          </a:p>
          <a:p>
            <a:endParaRPr lang="es-ES" dirty="0"/>
          </a:p>
        </p:txBody>
      </p:sp>
      <p:pic>
        <p:nvPicPr>
          <p:cNvPr id="26626" name="Picture 2"/>
          <p:cNvPicPr>
            <a:picLocks noChangeAspect="1" noChangeArrowheads="1"/>
          </p:cNvPicPr>
          <p:nvPr/>
        </p:nvPicPr>
        <p:blipFill>
          <a:blip r:embed="rId2" cstate="print"/>
          <a:srcRect/>
          <a:stretch>
            <a:fillRect/>
          </a:stretch>
        </p:blipFill>
        <p:spPr bwMode="auto">
          <a:xfrm>
            <a:off x="1259632" y="2780928"/>
            <a:ext cx="5612465" cy="1143008"/>
          </a:xfrm>
          <a:prstGeom prst="rect">
            <a:avLst/>
          </a:prstGeom>
          <a:noFill/>
          <a:ln w="9525">
            <a:noFill/>
            <a:miter lim="800000"/>
            <a:headEnd/>
            <a:tailEnd/>
          </a:ln>
          <a:effectLst/>
        </p:spPr>
      </p:pic>
      <p:sp>
        <p:nvSpPr>
          <p:cNvPr id="4" name="3 Rectángulo"/>
          <p:cNvSpPr/>
          <p:nvPr/>
        </p:nvSpPr>
        <p:spPr>
          <a:xfrm>
            <a:off x="2915816" y="332656"/>
            <a:ext cx="6228184" cy="461665"/>
          </a:xfrm>
          <a:prstGeom prst="rect">
            <a:avLst/>
          </a:prstGeom>
        </p:spPr>
        <p:txBody>
          <a:bodyPr wrap="square">
            <a:spAutoFit/>
          </a:bodyPr>
          <a:lstStyle/>
          <a:p>
            <a:pPr algn="r">
              <a:buNone/>
            </a:pPr>
            <a:r>
              <a:rPr lang="es-PE" b="1" dirty="0" smtClean="0">
                <a:latin typeface="Arial" pitchFamily="34" charset="0"/>
                <a:cs typeface="Arial" pitchFamily="34" charset="0"/>
              </a:rPr>
              <a:t> </a:t>
            </a:r>
            <a:r>
              <a:rPr lang="es-PE" sz="2400" b="1" u="sng" dirty="0" smtClean="0">
                <a:solidFill>
                  <a:schemeClr val="bg1"/>
                </a:solidFill>
                <a:latin typeface="Arial" pitchFamily="34" charset="0"/>
                <a:cs typeface="Arial" pitchFamily="34" charset="0"/>
              </a:rPr>
              <a:t>Circuito Rectificador de Onda Completa</a:t>
            </a:r>
            <a:endParaRPr lang="es-PE" b="1" u="sng"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5062585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6038872"/>
          </a:xfrm>
        </p:spPr>
        <p:txBody>
          <a:bodyPr>
            <a:normAutofit fontScale="70000" lnSpcReduction="20000"/>
          </a:bodyPr>
          <a:lstStyle/>
          <a:p>
            <a:pPr>
              <a:buNone/>
            </a:pPr>
            <a:endParaRPr lang="es-ES" sz="1600" b="1" dirty="0" smtClean="0">
              <a:latin typeface="Arial" pitchFamily="34" charset="0"/>
              <a:cs typeface="Arial" pitchFamily="34" charset="0"/>
            </a:endParaRPr>
          </a:p>
          <a:p>
            <a:pPr>
              <a:buNone/>
            </a:pPr>
            <a:r>
              <a:rPr lang="es-PE" sz="2100" dirty="0" smtClean="0">
                <a:latin typeface="Arial" pitchFamily="34" charset="0"/>
                <a:cs typeface="Arial" pitchFamily="34" charset="0"/>
              </a:rPr>
              <a:t>Un transformador de toma central es aquel cuyo devanado secundario está dividido en</a:t>
            </a: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dos para disponer así de dos voltajes secundarios Vs. </a:t>
            </a: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 El rectificador de onda completa con transformador de toma central se muestra en la </a:t>
            </a:r>
          </a:p>
          <a:p>
            <a:pPr>
              <a:buNone/>
            </a:pPr>
            <a:r>
              <a:rPr lang="es-PE" sz="2100" dirty="0" smtClean="0">
                <a:latin typeface="Arial" pitchFamily="34" charset="0"/>
                <a:cs typeface="Arial" pitchFamily="34" charset="0"/>
              </a:rPr>
              <a:t>siguiente </a:t>
            </a:r>
            <a:r>
              <a:rPr lang="es-PE" sz="2100" dirty="0" err="1" smtClean="0">
                <a:latin typeface="Arial" pitchFamily="34" charset="0"/>
                <a:cs typeface="Arial" pitchFamily="34" charset="0"/>
              </a:rPr>
              <a:t>fig</a:t>
            </a:r>
            <a:r>
              <a:rPr lang="es-PE" sz="2100" dirty="0" smtClean="0">
                <a:latin typeface="Arial" pitchFamily="34" charset="0"/>
                <a:cs typeface="Arial" pitchFamily="34" charset="0"/>
              </a:rPr>
              <a:t>:</a:t>
            </a: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 </a:t>
            </a: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 </a:t>
            </a:r>
          </a:p>
          <a:p>
            <a:pPr>
              <a:buNone/>
            </a:pP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 </a:t>
            </a: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Al igual que para el rectificador de media onda, el análisis de este circuito se hace por</a:t>
            </a: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separado para cada semiciclo de la señal de entrada (en este caso Vs), determinando</a:t>
            </a:r>
            <a:endParaRPr lang="es-ES" sz="2100" dirty="0" smtClean="0">
              <a:latin typeface="Arial" pitchFamily="34" charset="0"/>
              <a:cs typeface="Arial" pitchFamily="34" charset="0"/>
            </a:endParaRPr>
          </a:p>
          <a:p>
            <a:pPr>
              <a:buNone/>
            </a:pPr>
            <a:r>
              <a:rPr lang="es-PE" sz="2100" dirty="0" smtClean="0">
                <a:latin typeface="Arial" pitchFamily="34" charset="0"/>
                <a:cs typeface="Arial" pitchFamily="34" charset="0"/>
              </a:rPr>
              <a:t>la salida </a:t>
            </a:r>
            <a:r>
              <a:rPr lang="es-PE" sz="2100" dirty="0" err="1" smtClean="0">
                <a:latin typeface="Arial" pitchFamily="34" charset="0"/>
                <a:cs typeface="Arial" pitchFamily="34" charset="0"/>
              </a:rPr>
              <a:t>Vo</a:t>
            </a:r>
            <a:r>
              <a:rPr lang="es-PE" sz="2100" dirty="0" smtClean="0">
                <a:latin typeface="Arial" pitchFamily="34" charset="0"/>
                <a:cs typeface="Arial" pitchFamily="34" charset="0"/>
              </a:rPr>
              <a:t> en cada caso.</a:t>
            </a: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endParaRPr lang="es-PE" sz="2100" dirty="0" smtClean="0">
              <a:latin typeface="Arial" pitchFamily="34" charset="0"/>
              <a:cs typeface="Arial" pitchFamily="34" charset="0"/>
            </a:endParaRPr>
          </a:p>
          <a:p>
            <a:pPr>
              <a:buNone/>
            </a:pPr>
            <a:r>
              <a:rPr lang="es-PE" sz="2100" dirty="0" smtClean="0">
                <a:latin typeface="Arial" pitchFamily="34" charset="0"/>
                <a:cs typeface="Arial" pitchFamily="34" charset="0"/>
              </a:rPr>
              <a:t> </a:t>
            </a:r>
          </a:p>
          <a:p>
            <a:pPr>
              <a:buNone/>
            </a:pPr>
            <a:endParaRPr lang="es-PE" sz="1600" dirty="0" smtClean="0">
              <a:latin typeface="Arial" pitchFamily="34" charset="0"/>
              <a:cs typeface="Arial" pitchFamily="34" charset="0"/>
            </a:endParaRPr>
          </a:p>
          <a:p>
            <a:pPr>
              <a:buNone/>
            </a:pPr>
            <a:endParaRPr lang="es-PE" sz="1600" dirty="0" smtClean="0">
              <a:latin typeface="Arial" pitchFamily="34" charset="0"/>
              <a:cs typeface="Arial" pitchFamily="34" charset="0"/>
            </a:endParaRPr>
          </a:p>
          <a:p>
            <a:pPr>
              <a:buNone/>
            </a:pPr>
            <a:endParaRPr lang="es-PE"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endParaRPr lang="es-ES" dirty="0"/>
          </a:p>
        </p:txBody>
      </p:sp>
      <p:pic>
        <p:nvPicPr>
          <p:cNvPr id="27651" name="Picture 3"/>
          <p:cNvPicPr>
            <a:picLocks noChangeAspect="1" noChangeArrowheads="1"/>
          </p:cNvPicPr>
          <p:nvPr/>
        </p:nvPicPr>
        <p:blipFill>
          <a:blip r:embed="rId2" cstate="print"/>
          <a:srcRect/>
          <a:stretch>
            <a:fillRect/>
          </a:stretch>
        </p:blipFill>
        <p:spPr bwMode="auto">
          <a:xfrm>
            <a:off x="1907704" y="1988840"/>
            <a:ext cx="5157853" cy="1500198"/>
          </a:xfrm>
          <a:prstGeom prst="rect">
            <a:avLst/>
          </a:prstGeom>
          <a:noFill/>
          <a:ln w="9525">
            <a:noFill/>
            <a:miter lim="800000"/>
            <a:headEnd/>
            <a:tailEnd/>
          </a:ln>
          <a:effectLst/>
        </p:spPr>
      </p:pic>
      <p:pic>
        <p:nvPicPr>
          <p:cNvPr id="27653" name="Picture 5"/>
          <p:cNvPicPr>
            <a:picLocks noChangeAspect="1" noChangeArrowheads="1"/>
          </p:cNvPicPr>
          <p:nvPr/>
        </p:nvPicPr>
        <p:blipFill>
          <a:blip r:embed="rId3" cstate="print"/>
          <a:srcRect/>
          <a:stretch>
            <a:fillRect/>
          </a:stretch>
        </p:blipFill>
        <p:spPr bwMode="auto">
          <a:xfrm>
            <a:off x="1115616" y="4653136"/>
            <a:ext cx="6230464" cy="1857388"/>
          </a:xfrm>
          <a:prstGeom prst="rect">
            <a:avLst/>
          </a:prstGeom>
          <a:noFill/>
          <a:ln w="9525">
            <a:noFill/>
            <a:miter lim="800000"/>
            <a:headEnd/>
            <a:tailEnd/>
          </a:ln>
          <a:effectLst/>
        </p:spPr>
      </p:pic>
      <p:sp>
        <p:nvSpPr>
          <p:cNvPr id="5" name="4 Rectángulo"/>
          <p:cNvSpPr/>
          <p:nvPr/>
        </p:nvSpPr>
        <p:spPr>
          <a:xfrm>
            <a:off x="2843808" y="0"/>
            <a:ext cx="6300192" cy="923330"/>
          </a:xfrm>
          <a:prstGeom prst="rect">
            <a:avLst/>
          </a:prstGeom>
        </p:spPr>
        <p:txBody>
          <a:bodyPr wrap="square">
            <a:spAutoFit/>
          </a:bodyPr>
          <a:lstStyle/>
          <a:p>
            <a:pPr algn="r">
              <a:buNone/>
            </a:pPr>
            <a:r>
              <a:rPr lang="es-PE" b="1" u="sng" dirty="0" smtClean="0">
                <a:solidFill>
                  <a:schemeClr val="bg1"/>
                </a:solidFill>
                <a:latin typeface="Arial" pitchFamily="34" charset="0"/>
                <a:cs typeface="Arial" pitchFamily="34" charset="0"/>
              </a:rPr>
              <a:t>Circuito Rectificador de Onda Completa con Transformador de Toma </a:t>
            </a:r>
          </a:p>
          <a:p>
            <a:pPr algn="r">
              <a:buNone/>
            </a:pPr>
            <a:r>
              <a:rPr lang="es-PE" b="1" u="sng" dirty="0" smtClean="0">
                <a:solidFill>
                  <a:schemeClr val="bg1"/>
                </a:solidFill>
                <a:latin typeface="Arial" pitchFamily="34" charset="0"/>
                <a:cs typeface="Arial" pitchFamily="34" charset="0"/>
              </a:rPr>
              <a:t>Central</a:t>
            </a:r>
          </a:p>
        </p:txBody>
      </p:sp>
    </p:spTree>
    <p:extLst>
      <p:ext uri="{BB962C8B-B14F-4D97-AF65-F5344CB8AC3E}">
        <p14:creationId xmlns:p14="http://schemas.microsoft.com/office/powerpoint/2010/main" val="20769182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340768"/>
            <a:ext cx="3275856" cy="1872208"/>
          </a:xfrm>
        </p:spPr>
        <p:style>
          <a:lnRef idx="2">
            <a:schemeClr val="dk1"/>
          </a:lnRef>
          <a:fillRef idx="1">
            <a:schemeClr val="lt1"/>
          </a:fillRef>
          <a:effectRef idx="0">
            <a:schemeClr val="dk1"/>
          </a:effectRef>
          <a:fontRef idx="minor">
            <a:schemeClr val="dk1"/>
          </a:fontRef>
        </p:style>
        <p:txBody>
          <a:bodyPr>
            <a:normAutofit/>
          </a:bodyPr>
          <a:lstStyle/>
          <a:p>
            <a:pPr algn="just"/>
            <a:r>
              <a:rPr lang="es-PE" sz="1600" dirty="0" smtClean="0">
                <a:solidFill>
                  <a:schemeClr val="tx1"/>
                </a:solidFill>
                <a:latin typeface="Arial" pitchFamily="34" charset="0"/>
                <a:cs typeface="Arial" pitchFamily="34" charset="0"/>
              </a:rPr>
              <a:t>Para este rectificador sólo un diodo trabaja para cada semiciclo.</a:t>
            </a:r>
            <a:r>
              <a:rPr lang="es-ES" sz="1600" dirty="0" smtClean="0">
                <a:solidFill>
                  <a:schemeClr val="tx1"/>
                </a:solidFill>
                <a:latin typeface="Arial" pitchFamily="34" charset="0"/>
                <a:cs typeface="Arial" pitchFamily="34" charset="0"/>
              </a:rPr>
              <a:t/>
            </a:r>
            <a:br>
              <a:rPr lang="es-ES" sz="1600" dirty="0" smtClean="0">
                <a:solidFill>
                  <a:schemeClr val="tx1"/>
                </a:solidFill>
                <a:latin typeface="Arial" pitchFamily="34" charset="0"/>
                <a:cs typeface="Arial" pitchFamily="34" charset="0"/>
              </a:rPr>
            </a:br>
            <a:r>
              <a:rPr lang="es-PE" sz="1600" dirty="0" smtClean="0">
                <a:solidFill>
                  <a:schemeClr val="tx1"/>
                </a:solidFill>
                <a:latin typeface="Arial" pitchFamily="34" charset="0"/>
                <a:cs typeface="Arial" pitchFamily="34" charset="0"/>
              </a:rPr>
              <a:t>La figura muestra la inversión de los semiciclos negativos para igualarlos a los semiciclos positivos.</a:t>
            </a:r>
            <a:br>
              <a:rPr lang="es-PE" sz="1600" dirty="0" smtClean="0">
                <a:solidFill>
                  <a:schemeClr val="tx1"/>
                </a:solidFill>
                <a:latin typeface="Arial" pitchFamily="34" charset="0"/>
                <a:cs typeface="Arial" pitchFamily="34" charset="0"/>
              </a:rPr>
            </a:br>
            <a:endParaRPr lang="es-ES" sz="1600" dirty="0">
              <a:solidFill>
                <a:schemeClr val="tx1"/>
              </a:solidFill>
            </a:endParaRPr>
          </a:p>
        </p:txBody>
      </p:sp>
      <p:sp>
        <p:nvSpPr>
          <p:cNvPr id="3" name="2 Marcador de contenido"/>
          <p:cNvSpPr>
            <a:spLocks noGrp="1"/>
          </p:cNvSpPr>
          <p:nvPr>
            <p:ph sz="half" idx="1"/>
          </p:nvPr>
        </p:nvSpPr>
        <p:spPr>
          <a:xfrm>
            <a:off x="179512" y="3357538"/>
            <a:ext cx="4071966" cy="3500462"/>
          </a:xfrm>
        </p:spPr>
        <p:txBody>
          <a:bodyPr/>
          <a:lstStyle/>
          <a:p>
            <a:pPr marL="0" indent="0" algn="just">
              <a:buNone/>
            </a:pPr>
            <a:r>
              <a:rPr lang="es-PE" sz="1600" dirty="0" smtClean="0">
                <a:latin typeface="Arial" pitchFamily="34" charset="0"/>
                <a:cs typeface="Arial" pitchFamily="34" charset="0"/>
              </a:rPr>
              <a:t>La señal de salida </a:t>
            </a: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(t) se observa en la  figura</a:t>
            </a: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El análisis del circuito, refleja:</a:t>
            </a:r>
            <a:endParaRPr lang="es-ES" sz="1600" dirty="0" smtClean="0">
              <a:latin typeface="Arial" pitchFamily="34" charset="0"/>
              <a:cs typeface="Arial" pitchFamily="34" charset="0"/>
            </a:endParaRPr>
          </a:p>
          <a:p>
            <a:pPr>
              <a:buNone/>
            </a:pP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 = Vs para Vs &gt; 0</a:t>
            </a:r>
            <a:endParaRPr lang="es-ES" sz="1600" dirty="0" smtClean="0">
              <a:latin typeface="Arial" pitchFamily="34" charset="0"/>
              <a:cs typeface="Arial" pitchFamily="34" charset="0"/>
            </a:endParaRPr>
          </a:p>
          <a:p>
            <a:pPr>
              <a:buNone/>
            </a:pP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 = -Vs para Vs &lt; 0</a:t>
            </a:r>
            <a:endParaRPr lang="es-ES" sz="1600" dirty="0" smtClean="0">
              <a:latin typeface="Arial" pitchFamily="34" charset="0"/>
              <a:cs typeface="Arial" pitchFamily="34" charset="0"/>
            </a:endParaRPr>
          </a:p>
          <a:p>
            <a:pPr>
              <a:buNone/>
            </a:pPr>
            <a:endParaRPr lang="es-ES" sz="1600" dirty="0" smtClean="0">
              <a:latin typeface="Arial" pitchFamily="34" charset="0"/>
              <a:cs typeface="Arial" pitchFamily="34" charset="0"/>
            </a:endParaRPr>
          </a:p>
          <a:p>
            <a:pPr>
              <a:buNone/>
            </a:pPr>
            <a:endParaRPr lang="es-ES" dirty="0"/>
          </a:p>
        </p:txBody>
      </p:sp>
      <p:sp>
        <p:nvSpPr>
          <p:cNvPr id="4" name="3 Marcador de contenido"/>
          <p:cNvSpPr>
            <a:spLocks noGrp="1"/>
          </p:cNvSpPr>
          <p:nvPr>
            <p:ph sz="half" idx="2"/>
          </p:nvPr>
        </p:nvSpPr>
        <p:spPr>
          <a:xfrm>
            <a:off x="4716016" y="3501008"/>
            <a:ext cx="4038600" cy="2294733"/>
          </a:xfrm>
        </p:spPr>
        <p:txBody>
          <a:bodyPr/>
          <a:lstStyle/>
          <a:p>
            <a:pPr>
              <a:buNone/>
            </a:pPr>
            <a:r>
              <a:rPr lang="es-PE" sz="1600" dirty="0" smtClean="0">
                <a:latin typeface="Arial" pitchFamily="34" charset="0"/>
                <a:cs typeface="Arial" pitchFamily="34" charset="0"/>
              </a:rPr>
              <a:t> Esto se representa gráficamente en la </a:t>
            </a:r>
          </a:p>
          <a:p>
            <a:pPr>
              <a:buNone/>
            </a:pPr>
            <a:r>
              <a:rPr lang="es-PE" sz="1600" dirty="0" smtClean="0">
                <a:latin typeface="Arial" pitchFamily="34" charset="0"/>
                <a:cs typeface="Arial" pitchFamily="34" charset="0"/>
              </a:rPr>
              <a:t>curva de transferencia </a:t>
            </a:r>
            <a:r>
              <a:rPr lang="es-PE" sz="1600" dirty="0" err="1" smtClean="0">
                <a:latin typeface="Arial" pitchFamily="34" charset="0"/>
                <a:cs typeface="Arial" pitchFamily="34" charset="0"/>
              </a:rPr>
              <a:t>Vo</a:t>
            </a:r>
            <a:r>
              <a:rPr lang="es-PE" sz="1600" dirty="0" smtClean="0">
                <a:latin typeface="Arial" pitchFamily="34" charset="0"/>
                <a:cs typeface="Arial" pitchFamily="34" charset="0"/>
              </a:rPr>
              <a:t> vs. Vs</a:t>
            </a:r>
          </a:p>
          <a:p>
            <a:pPr>
              <a:buNone/>
            </a:pPr>
            <a:endParaRPr lang="es-ES" dirty="0"/>
          </a:p>
        </p:txBody>
      </p:sp>
      <p:pic>
        <p:nvPicPr>
          <p:cNvPr id="5" name="Picture 2"/>
          <p:cNvPicPr>
            <a:picLocks noChangeAspect="1" noChangeArrowheads="1"/>
          </p:cNvPicPr>
          <p:nvPr/>
        </p:nvPicPr>
        <p:blipFill>
          <a:blip r:embed="rId2" cstate="print"/>
          <a:srcRect r="2562"/>
          <a:stretch>
            <a:fillRect/>
          </a:stretch>
        </p:blipFill>
        <p:spPr bwMode="auto">
          <a:xfrm>
            <a:off x="3743400" y="1412776"/>
            <a:ext cx="5400600" cy="1783098"/>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899592" y="4077072"/>
            <a:ext cx="2786082" cy="1507483"/>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srcRect/>
          <a:stretch>
            <a:fillRect/>
          </a:stretch>
        </p:blipFill>
        <p:spPr bwMode="auto">
          <a:xfrm>
            <a:off x="5292080" y="4501667"/>
            <a:ext cx="3000396" cy="2356333"/>
          </a:xfrm>
          <a:prstGeom prst="rect">
            <a:avLst/>
          </a:prstGeom>
          <a:noFill/>
          <a:ln w="9525">
            <a:noFill/>
            <a:miter lim="800000"/>
            <a:headEnd/>
            <a:tailEnd/>
          </a:ln>
          <a:effectLst/>
        </p:spPr>
      </p:pic>
    </p:spTree>
    <p:extLst>
      <p:ext uri="{BB962C8B-B14F-4D97-AF65-F5344CB8AC3E}">
        <p14:creationId xmlns:p14="http://schemas.microsoft.com/office/powerpoint/2010/main" val="33853230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052736"/>
            <a:ext cx="8964488" cy="5562200"/>
          </a:xfrm>
        </p:spPr>
        <p:txBody>
          <a:bodyPr>
            <a:normAutofit fontScale="77500" lnSpcReduction="20000"/>
          </a:bodyPr>
          <a:lstStyle/>
          <a:p>
            <a:pPr>
              <a:buNone/>
            </a:pPr>
            <a:endParaRPr lang="es-ES" sz="1900" b="1" dirty="0" smtClean="0">
              <a:latin typeface="Arial" pitchFamily="34" charset="0"/>
              <a:cs typeface="Arial" pitchFamily="34" charset="0"/>
            </a:endParaRPr>
          </a:p>
          <a:p>
            <a:pPr>
              <a:buNone/>
            </a:pPr>
            <a:r>
              <a:rPr lang="es-PE" sz="1900" dirty="0" smtClean="0">
                <a:latin typeface="Arial" pitchFamily="34" charset="0"/>
                <a:cs typeface="Arial" pitchFamily="34" charset="0"/>
              </a:rPr>
              <a:t>Este circuito utiliza 4 diodos en configuración de puente para la rectificación de onda completa.</a:t>
            </a:r>
            <a:endParaRPr lang="es-ES" sz="1900" dirty="0" smtClean="0">
              <a:latin typeface="Arial" pitchFamily="34" charset="0"/>
              <a:cs typeface="Arial" pitchFamily="34" charset="0"/>
            </a:endParaRPr>
          </a:p>
          <a:p>
            <a:pPr>
              <a:buNone/>
            </a:pPr>
            <a:r>
              <a:rPr lang="es-PE" sz="1900" dirty="0" smtClean="0">
                <a:latin typeface="Arial" pitchFamily="34" charset="0"/>
                <a:cs typeface="Arial" pitchFamily="34" charset="0"/>
              </a:rPr>
              <a:t> </a:t>
            </a:r>
          </a:p>
          <a:p>
            <a:pPr>
              <a:buNone/>
            </a:pPr>
            <a:endParaRPr lang="es-PE" sz="1900" dirty="0" smtClean="0">
              <a:latin typeface="Arial" pitchFamily="34" charset="0"/>
              <a:cs typeface="Arial" pitchFamily="34" charset="0"/>
            </a:endParaRPr>
          </a:p>
          <a:p>
            <a:pPr>
              <a:buNone/>
            </a:pPr>
            <a:endParaRPr lang="es-PE" sz="1900" dirty="0" smtClean="0">
              <a:latin typeface="Arial" pitchFamily="34" charset="0"/>
              <a:cs typeface="Arial" pitchFamily="34" charset="0"/>
            </a:endParaRPr>
          </a:p>
          <a:p>
            <a:pPr>
              <a:buNone/>
            </a:pPr>
            <a:endParaRPr lang="es-PE" sz="1900" dirty="0" smtClean="0">
              <a:latin typeface="Arial" pitchFamily="34" charset="0"/>
              <a:cs typeface="Arial" pitchFamily="34" charset="0"/>
            </a:endParaRPr>
          </a:p>
          <a:p>
            <a:pPr>
              <a:buNone/>
            </a:pPr>
            <a:endParaRPr lang="es-PE" sz="1900" dirty="0" smtClean="0">
              <a:latin typeface="Arial" pitchFamily="34" charset="0"/>
              <a:cs typeface="Arial" pitchFamily="34" charset="0"/>
            </a:endParaRPr>
          </a:p>
          <a:p>
            <a:pPr>
              <a:buNone/>
            </a:pPr>
            <a:endParaRPr lang="es-PE" sz="1900" dirty="0" smtClean="0">
              <a:latin typeface="Arial" pitchFamily="34" charset="0"/>
              <a:cs typeface="Arial" pitchFamily="34" charset="0"/>
            </a:endParaRPr>
          </a:p>
          <a:p>
            <a:pPr>
              <a:buNone/>
            </a:pPr>
            <a:endParaRPr lang="es-PE" sz="1900" dirty="0" smtClean="0">
              <a:latin typeface="Arial" pitchFamily="34" charset="0"/>
              <a:cs typeface="Arial" pitchFamily="34" charset="0"/>
            </a:endParaRPr>
          </a:p>
          <a:p>
            <a:pPr marL="0" indent="0" algn="just">
              <a:lnSpc>
                <a:spcPct val="120000"/>
              </a:lnSpc>
              <a:buNone/>
            </a:pPr>
            <a:endParaRPr lang="es-ES" sz="1900" dirty="0" smtClean="0">
              <a:latin typeface="Arial" pitchFamily="34" charset="0"/>
              <a:cs typeface="Arial" pitchFamily="34" charset="0"/>
            </a:endParaRPr>
          </a:p>
          <a:p>
            <a:pPr marL="0" indent="0" algn="just">
              <a:lnSpc>
                <a:spcPct val="120000"/>
              </a:lnSpc>
              <a:buNone/>
            </a:pPr>
            <a:endParaRPr lang="es-ES" sz="1900" dirty="0" smtClean="0">
              <a:latin typeface="Arial" pitchFamily="34" charset="0"/>
              <a:cs typeface="Arial" pitchFamily="34" charset="0"/>
            </a:endParaRPr>
          </a:p>
          <a:p>
            <a:pPr marL="0" indent="0" algn="just">
              <a:lnSpc>
                <a:spcPct val="120000"/>
              </a:lnSpc>
              <a:buNone/>
            </a:pPr>
            <a:r>
              <a:rPr lang="es-PE" sz="1900" dirty="0" smtClean="0">
                <a:latin typeface="Arial" pitchFamily="34" charset="0"/>
                <a:cs typeface="Arial" pitchFamily="34" charset="0"/>
              </a:rPr>
              <a:t> El análisis se realiza por separado para cada semiciclo de la señal de entrada Vi a fin de determinar la salida </a:t>
            </a:r>
            <a:r>
              <a:rPr lang="es-PE" sz="1900" dirty="0" err="1" smtClean="0">
                <a:latin typeface="Arial" pitchFamily="34" charset="0"/>
                <a:cs typeface="Arial" pitchFamily="34" charset="0"/>
              </a:rPr>
              <a:t>Vo</a:t>
            </a:r>
            <a:r>
              <a:rPr lang="es-PE" sz="1900" dirty="0" smtClean="0">
                <a:latin typeface="Arial" pitchFamily="34" charset="0"/>
                <a:cs typeface="Arial" pitchFamily="34" charset="0"/>
              </a:rPr>
              <a:t> en cada caso.</a:t>
            </a:r>
            <a:endParaRPr lang="es-ES" sz="1900" dirty="0" smtClean="0">
              <a:latin typeface="Arial" pitchFamily="34" charset="0"/>
              <a:cs typeface="Arial" pitchFamily="34" charset="0"/>
            </a:endParaRPr>
          </a:p>
          <a:p>
            <a:pPr>
              <a:buNone/>
            </a:pPr>
            <a:r>
              <a:rPr lang="es-PE" dirty="0" smtClean="0">
                <a:latin typeface="Arial" pitchFamily="34" charset="0"/>
                <a:cs typeface="Arial" pitchFamily="34" charset="0"/>
              </a:rPr>
              <a:t> </a:t>
            </a:r>
            <a:endParaRPr lang="es-ES" dirty="0" smtClean="0">
              <a:latin typeface="Arial" pitchFamily="34" charset="0"/>
              <a:cs typeface="Arial" pitchFamily="34" charset="0"/>
            </a:endParaRPr>
          </a:p>
          <a:p>
            <a:pPr>
              <a:buNone/>
            </a:pPr>
            <a:r>
              <a:rPr lang="es-PE" dirty="0" smtClean="0">
                <a:latin typeface="Arial" pitchFamily="34" charset="0"/>
                <a:cs typeface="Arial" pitchFamily="34" charset="0"/>
              </a:rPr>
              <a:t> </a:t>
            </a:r>
          </a:p>
          <a:p>
            <a:pPr>
              <a:buNone/>
            </a:pPr>
            <a:endParaRPr lang="es-PE"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r>
              <a:rPr lang="es-PE" dirty="0" smtClean="0">
                <a:latin typeface="Arial" pitchFamily="34" charset="0"/>
                <a:cs typeface="Arial" pitchFamily="34" charset="0"/>
              </a:rPr>
              <a:t> </a:t>
            </a:r>
            <a:endParaRPr lang="es-ES" dirty="0" smtClean="0">
              <a:latin typeface="Arial" pitchFamily="34" charset="0"/>
              <a:cs typeface="Arial" pitchFamily="34" charset="0"/>
            </a:endParaRPr>
          </a:p>
          <a:p>
            <a:pPr>
              <a:buNone/>
            </a:pPr>
            <a:endParaRPr lang="es-PE" dirty="0" smtClean="0">
              <a:latin typeface="Arial" pitchFamily="34" charset="0"/>
              <a:cs typeface="Arial" pitchFamily="34" charset="0"/>
            </a:endParaRPr>
          </a:p>
          <a:p>
            <a:pPr>
              <a:buNone/>
            </a:pPr>
            <a:endParaRPr lang="es-PE"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endParaRPr lang="es-ES" dirty="0"/>
          </a:p>
        </p:txBody>
      </p:sp>
      <p:pic>
        <p:nvPicPr>
          <p:cNvPr id="29698" name="Picture 2"/>
          <p:cNvPicPr>
            <a:picLocks noChangeAspect="1" noChangeArrowheads="1"/>
          </p:cNvPicPr>
          <p:nvPr/>
        </p:nvPicPr>
        <p:blipFill>
          <a:blip r:embed="rId3" cstate="print"/>
          <a:srcRect/>
          <a:stretch>
            <a:fillRect/>
          </a:stretch>
        </p:blipFill>
        <p:spPr bwMode="auto">
          <a:xfrm>
            <a:off x="1331640" y="1628800"/>
            <a:ext cx="5584071" cy="1643074"/>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1331640" y="4365104"/>
            <a:ext cx="6286544" cy="2205600"/>
          </a:xfrm>
          <a:prstGeom prst="rect">
            <a:avLst/>
          </a:prstGeom>
          <a:noFill/>
          <a:ln w="9525">
            <a:noFill/>
            <a:miter lim="800000"/>
            <a:headEnd/>
            <a:tailEnd/>
          </a:ln>
          <a:effectLst/>
        </p:spPr>
      </p:pic>
      <p:sp>
        <p:nvSpPr>
          <p:cNvPr id="5" name="4 Rectángulo"/>
          <p:cNvSpPr/>
          <p:nvPr/>
        </p:nvSpPr>
        <p:spPr>
          <a:xfrm>
            <a:off x="2286000" y="404664"/>
            <a:ext cx="6858000" cy="646331"/>
          </a:xfrm>
          <a:prstGeom prst="rect">
            <a:avLst/>
          </a:prstGeom>
        </p:spPr>
        <p:txBody>
          <a:bodyPr wrap="square">
            <a:spAutoFit/>
          </a:bodyPr>
          <a:lstStyle/>
          <a:p>
            <a:pPr algn="r">
              <a:buNone/>
            </a:pPr>
            <a:r>
              <a:rPr lang="es-PE" b="1" u="sng" dirty="0" smtClean="0">
                <a:solidFill>
                  <a:schemeClr val="bg1"/>
                </a:solidFill>
                <a:latin typeface="Arial" pitchFamily="34" charset="0"/>
                <a:cs typeface="Arial" pitchFamily="34" charset="0"/>
              </a:rPr>
              <a:t>Circuito Rectificador de Onda Completa con Puente de Diodos</a:t>
            </a:r>
          </a:p>
        </p:txBody>
      </p:sp>
    </p:spTree>
    <p:extLst>
      <p:ext uri="{BB962C8B-B14F-4D97-AF65-F5344CB8AC3E}">
        <p14:creationId xmlns:p14="http://schemas.microsoft.com/office/powerpoint/2010/main" val="403148095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548680"/>
            <a:ext cx="8640960" cy="6038872"/>
          </a:xfrm>
        </p:spPr>
        <p:txBody>
          <a:bodyPr>
            <a:normAutofit/>
          </a:bodyPr>
          <a:lstStyle/>
          <a:p>
            <a:pPr>
              <a:buNone/>
            </a:pPr>
            <a:endParaRPr lang="es-PE" sz="1600" dirty="0" smtClean="0">
              <a:latin typeface="Arial" pitchFamily="34" charset="0"/>
              <a:cs typeface="Arial" pitchFamily="34" charset="0"/>
            </a:endParaRPr>
          </a:p>
          <a:p>
            <a:pPr>
              <a:buNone/>
            </a:pPr>
            <a:endParaRPr lang="es-PE" sz="1600" dirty="0" smtClean="0">
              <a:latin typeface="Arial" pitchFamily="34" charset="0"/>
              <a:cs typeface="Arial" pitchFamily="34" charset="0"/>
            </a:endParaRPr>
          </a:p>
          <a:p>
            <a:pPr>
              <a:buNone/>
            </a:pPr>
            <a:endParaRPr lang="es-PE" sz="1400" dirty="0" smtClean="0">
              <a:latin typeface="Arial" pitchFamily="34" charset="0"/>
              <a:cs typeface="Arial" pitchFamily="34" charset="0"/>
            </a:endParaRPr>
          </a:p>
          <a:p>
            <a:pPr>
              <a:buNone/>
            </a:pPr>
            <a:endParaRPr lang="es-PE" sz="1400" dirty="0" smtClean="0">
              <a:latin typeface="Arial" pitchFamily="34" charset="0"/>
              <a:cs typeface="Arial" pitchFamily="34" charset="0"/>
            </a:endParaRPr>
          </a:p>
          <a:p>
            <a:pPr>
              <a:buNone/>
            </a:pPr>
            <a:endParaRPr lang="es-PE" sz="1400" dirty="0" smtClean="0">
              <a:latin typeface="Arial" pitchFamily="34" charset="0"/>
              <a:cs typeface="Arial" pitchFamily="34" charset="0"/>
            </a:endParaRPr>
          </a:p>
          <a:p>
            <a:pPr>
              <a:buNone/>
            </a:pPr>
            <a:endParaRPr lang="es-PE" sz="1200" dirty="0" smtClean="0">
              <a:latin typeface="Arial" pitchFamily="34" charset="0"/>
              <a:cs typeface="Arial" pitchFamily="34" charset="0"/>
            </a:endParaRPr>
          </a:p>
          <a:p>
            <a:pPr>
              <a:buNone/>
            </a:pPr>
            <a:endParaRPr lang="es-PE" sz="1200" dirty="0" smtClean="0">
              <a:latin typeface="Arial" pitchFamily="34" charset="0"/>
              <a:cs typeface="Arial" pitchFamily="34" charset="0"/>
            </a:endParaRPr>
          </a:p>
          <a:p>
            <a:pPr>
              <a:buNone/>
            </a:pPr>
            <a:endParaRPr lang="es-PE" sz="1200" dirty="0" smtClean="0">
              <a:latin typeface="Arial" pitchFamily="34" charset="0"/>
              <a:cs typeface="Arial" pitchFamily="34" charset="0"/>
            </a:endParaRPr>
          </a:p>
          <a:p>
            <a:pPr marL="0" indent="0" algn="just">
              <a:buNone/>
            </a:pPr>
            <a:endParaRPr lang="es-PE" sz="1200" dirty="0" smtClean="0">
              <a:latin typeface="Arial" pitchFamily="34" charset="0"/>
              <a:cs typeface="Arial" pitchFamily="34" charset="0"/>
            </a:endParaRPr>
          </a:p>
          <a:p>
            <a:pPr marL="0" indent="0" algn="just">
              <a:buNone/>
            </a:pPr>
            <a:endParaRPr lang="es-PE" sz="1200" dirty="0" smtClean="0">
              <a:latin typeface="Arial" pitchFamily="34" charset="0"/>
              <a:cs typeface="Arial" pitchFamily="34" charset="0"/>
            </a:endParaRPr>
          </a:p>
          <a:p>
            <a:pPr marL="0" indent="0" algn="just">
              <a:buNone/>
            </a:pPr>
            <a:r>
              <a:rPr lang="es-PE" sz="1300" dirty="0" smtClean="0">
                <a:latin typeface="Arial" pitchFamily="34" charset="0"/>
                <a:cs typeface="Arial" pitchFamily="34" charset="0"/>
              </a:rPr>
              <a:t> En la figura se muestra la inversión de los semiciclos negativos para igualarlos a los</a:t>
            </a:r>
            <a:endParaRPr lang="es-ES" sz="1300" dirty="0" smtClean="0">
              <a:latin typeface="Arial" pitchFamily="34" charset="0"/>
              <a:cs typeface="Arial" pitchFamily="34" charset="0"/>
            </a:endParaRPr>
          </a:p>
          <a:p>
            <a:pPr marL="0" indent="0" algn="just">
              <a:buNone/>
            </a:pPr>
            <a:r>
              <a:rPr lang="es-PE" sz="1300" dirty="0" smtClean="0">
                <a:latin typeface="Arial" pitchFamily="34" charset="0"/>
                <a:cs typeface="Arial" pitchFamily="34" charset="0"/>
              </a:rPr>
              <a:t>semiciclos positivos.</a:t>
            </a:r>
            <a:endParaRPr lang="es-ES" sz="1300" dirty="0" smtClean="0">
              <a:latin typeface="Arial" pitchFamily="34" charset="0"/>
              <a:cs typeface="Arial" pitchFamily="34" charset="0"/>
            </a:endParaRPr>
          </a:p>
          <a:p>
            <a:pPr marL="0" indent="0" algn="just">
              <a:buNone/>
            </a:pPr>
            <a:r>
              <a:rPr lang="es-PE" sz="1300" dirty="0" smtClean="0">
                <a:latin typeface="Arial" pitchFamily="34" charset="0"/>
                <a:cs typeface="Arial" pitchFamily="34" charset="0"/>
              </a:rPr>
              <a:t>Se observa en las figuras que sólo dos diodos trabajan en cada semiciclo, a diferencia de los circuitos rectificadores anteriores.</a:t>
            </a:r>
            <a:endParaRPr lang="es-ES" sz="1300" dirty="0" smtClean="0">
              <a:latin typeface="Arial" pitchFamily="34" charset="0"/>
              <a:cs typeface="Arial" pitchFamily="34" charset="0"/>
            </a:endParaRPr>
          </a:p>
          <a:p>
            <a:pPr marL="0" indent="0" algn="just">
              <a:buNone/>
            </a:pPr>
            <a:r>
              <a:rPr lang="es-PE" sz="1300" dirty="0" smtClean="0">
                <a:latin typeface="Arial" pitchFamily="34" charset="0"/>
                <a:cs typeface="Arial" pitchFamily="34" charset="0"/>
              </a:rPr>
              <a:t>Del análisis de este circuito rectificador se concluye:</a:t>
            </a:r>
            <a:endParaRPr lang="es-ES" sz="1300" dirty="0" smtClean="0">
              <a:latin typeface="Arial" pitchFamily="34" charset="0"/>
              <a:cs typeface="Arial" pitchFamily="34" charset="0"/>
            </a:endParaRPr>
          </a:p>
          <a:p>
            <a:pPr marL="0" indent="0" algn="just">
              <a:buNone/>
            </a:pPr>
            <a:r>
              <a:rPr lang="es-PE" sz="1300" dirty="0" err="1" smtClean="0">
                <a:latin typeface="Arial" pitchFamily="34" charset="0"/>
                <a:cs typeface="Arial" pitchFamily="34" charset="0"/>
              </a:rPr>
              <a:t>Vo</a:t>
            </a:r>
            <a:r>
              <a:rPr lang="es-PE" sz="1300" dirty="0" smtClean="0">
                <a:latin typeface="Arial" pitchFamily="34" charset="0"/>
                <a:cs typeface="Arial" pitchFamily="34" charset="0"/>
              </a:rPr>
              <a:t> = Vi para Vi &gt; 0</a:t>
            </a:r>
            <a:endParaRPr lang="es-ES" sz="1300" dirty="0" smtClean="0">
              <a:latin typeface="Arial" pitchFamily="34" charset="0"/>
              <a:cs typeface="Arial" pitchFamily="34" charset="0"/>
            </a:endParaRPr>
          </a:p>
          <a:p>
            <a:pPr marL="0" indent="0" algn="just">
              <a:buNone/>
            </a:pPr>
            <a:r>
              <a:rPr lang="es-PE" sz="1300" dirty="0" err="1" smtClean="0">
                <a:latin typeface="Arial" pitchFamily="34" charset="0"/>
                <a:cs typeface="Arial" pitchFamily="34" charset="0"/>
              </a:rPr>
              <a:t>Vo</a:t>
            </a:r>
            <a:r>
              <a:rPr lang="es-PE" sz="1300" dirty="0" smtClean="0">
                <a:latin typeface="Arial" pitchFamily="34" charset="0"/>
                <a:cs typeface="Arial" pitchFamily="34" charset="0"/>
              </a:rPr>
              <a:t> = -Vi para Vi &lt; 0</a:t>
            </a:r>
            <a:endParaRPr lang="es-ES" sz="1300" dirty="0" smtClean="0">
              <a:latin typeface="Arial" pitchFamily="34" charset="0"/>
              <a:cs typeface="Arial" pitchFamily="34" charset="0"/>
            </a:endParaRPr>
          </a:p>
          <a:p>
            <a:pPr marL="0" indent="0" algn="just">
              <a:buNone/>
            </a:pPr>
            <a:r>
              <a:rPr lang="es-PE" sz="1300" dirty="0" smtClean="0">
                <a:latin typeface="Arial" pitchFamily="34" charset="0"/>
                <a:cs typeface="Arial" pitchFamily="34" charset="0"/>
              </a:rPr>
              <a:t>Por tanto las gráficas para la señal </a:t>
            </a:r>
            <a:r>
              <a:rPr lang="es-PE" sz="1300" dirty="0" err="1" smtClean="0">
                <a:latin typeface="Arial" pitchFamily="34" charset="0"/>
                <a:cs typeface="Arial" pitchFamily="34" charset="0"/>
              </a:rPr>
              <a:t>Vo</a:t>
            </a:r>
            <a:r>
              <a:rPr lang="es-PE" sz="1300" dirty="0" smtClean="0">
                <a:latin typeface="Arial" pitchFamily="34" charset="0"/>
                <a:cs typeface="Arial" pitchFamily="34" charset="0"/>
              </a:rPr>
              <a:t>(t) y la curva de transferencia </a:t>
            </a:r>
            <a:r>
              <a:rPr lang="es-PE" sz="1300" dirty="0" err="1" smtClean="0">
                <a:latin typeface="Arial" pitchFamily="34" charset="0"/>
                <a:cs typeface="Arial" pitchFamily="34" charset="0"/>
              </a:rPr>
              <a:t>Vo</a:t>
            </a:r>
            <a:r>
              <a:rPr lang="es-PE" sz="1300" dirty="0" smtClean="0">
                <a:latin typeface="Arial" pitchFamily="34" charset="0"/>
                <a:cs typeface="Arial" pitchFamily="34" charset="0"/>
              </a:rPr>
              <a:t> vs. Vi son</a:t>
            </a:r>
            <a:r>
              <a:rPr lang="es-ES" sz="1300" dirty="0" smtClean="0">
                <a:latin typeface="Arial" pitchFamily="34" charset="0"/>
                <a:cs typeface="Arial" pitchFamily="34" charset="0"/>
              </a:rPr>
              <a:t> </a:t>
            </a:r>
            <a:r>
              <a:rPr lang="es-PE" sz="1300" dirty="0" smtClean="0">
                <a:latin typeface="Arial" pitchFamily="34" charset="0"/>
                <a:cs typeface="Arial" pitchFamily="34" charset="0"/>
              </a:rPr>
              <a:t>semejantes a las figuras 14 y 15 del rectificador de onda completa con transformador de</a:t>
            </a:r>
            <a:endParaRPr lang="es-ES" sz="1300" dirty="0" smtClean="0">
              <a:latin typeface="Arial" pitchFamily="34" charset="0"/>
              <a:cs typeface="Arial" pitchFamily="34" charset="0"/>
            </a:endParaRPr>
          </a:p>
          <a:p>
            <a:pPr marL="0" indent="0" algn="just">
              <a:buNone/>
            </a:pPr>
            <a:r>
              <a:rPr lang="es-PE" sz="1300" dirty="0" smtClean="0">
                <a:latin typeface="Arial" pitchFamily="34" charset="0"/>
                <a:cs typeface="Arial" pitchFamily="34" charset="0"/>
              </a:rPr>
              <a:t>toma central.</a:t>
            </a:r>
            <a:endParaRPr lang="es-ES" sz="1300" dirty="0" smtClean="0">
              <a:latin typeface="Arial" pitchFamily="34" charset="0"/>
              <a:cs typeface="Arial" pitchFamily="34" charset="0"/>
            </a:endParaRPr>
          </a:p>
          <a:p>
            <a:endParaRPr lang="es-ES" dirty="0"/>
          </a:p>
        </p:txBody>
      </p:sp>
      <p:pic>
        <p:nvPicPr>
          <p:cNvPr id="30722" name="Picture 2"/>
          <p:cNvPicPr>
            <a:picLocks noChangeAspect="1" noChangeArrowheads="1"/>
          </p:cNvPicPr>
          <p:nvPr/>
        </p:nvPicPr>
        <p:blipFill>
          <a:blip r:embed="rId2" cstate="print"/>
          <a:srcRect/>
          <a:stretch>
            <a:fillRect/>
          </a:stretch>
        </p:blipFill>
        <p:spPr bwMode="auto">
          <a:xfrm>
            <a:off x="2123728" y="1196752"/>
            <a:ext cx="4352588" cy="1652819"/>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1403648" y="5350517"/>
            <a:ext cx="2786082" cy="1507483"/>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5580112" y="4894389"/>
            <a:ext cx="2500330" cy="1963611"/>
          </a:xfrm>
          <a:prstGeom prst="rect">
            <a:avLst/>
          </a:prstGeom>
          <a:noFill/>
          <a:ln w="9525">
            <a:noFill/>
            <a:miter lim="800000"/>
            <a:headEnd/>
            <a:tailEnd/>
          </a:ln>
          <a:effectLst/>
        </p:spPr>
      </p:pic>
    </p:spTree>
    <p:extLst>
      <p:ext uri="{BB962C8B-B14F-4D97-AF65-F5344CB8AC3E}">
        <p14:creationId xmlns:p14="http://schemas.microsoft.com/office/powerpoint/2010/main" val="292327690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1132632"/>
            <a:ext cx="8136904" cy="3139321"/>
          </a:xfrm>
          <a:prstGeom prst="rect">
            <a:avLst/>
          </a:prstGeom>
          <a:noFill/>
        </p:spPr>
        <p:txBody>
          <a:bodyPr wrap="square" rtlCol="0">
            <a:spAutoFit/>
          </a:bodyPr>
          <a:lstStyle/>
          <a:p>
            <a:r>
              <a:rPr lang="es-PE" b="1" dirty="0" smtClean="0"/>
              <a:t>BIBLIOGRAFIA :</a:t>
            </a:r>
          </a:p>
          <a:p>
            <a:endParaRPr lang="es-PE" b="1" dirty="0" smtClean="0"/>
          </a:p>
          <a:p>
            <a:pPr marL="285750" indent="-285750">
              <a:buFont typeface="Arial" pitchFamily="34" charset="0"/>
              <a:buChar char="•"/>
            </a:pPr>
            <a:r>
              <a:rPr lang="es-PE" b="1" dirty="0" smtClean="0"/>
              <a:t>Electrónica: Robert L. Boylestad Teoría de circuitos 6ª Edición.</a:t>
            </a:r>
          </a:p>
          <a:p>
            <a:pPr marL="285750" indent="-285750">
              <a:buFont typeface="Arial" pitchFamily="34" charset="0"/>
              <a:buChar char="•"/>
            </a:pPr>
            <a:r>
              <a:rPr lang="es-PE" b="1" dirty="0" smtClean="0"/>
              <a:t>MILLMAN, Jacob y Halkias, Ch.: Dispositivos y circuitos electrónicos, Editorial, Mc. Grawhill-1980.</a:t>
            </a:r>
          </a:p>
          <a:p>
            <a:pPr marL="285750" indent="-285750">
              <a:buFont typeface="Arial" pitchFamily="34" charset="0"/>
              <a:buChar char="•"/>
            </a:pPr>
            <a:r>
              <a:rPr lang="es-PE" b="1" dirty="0" smtClean="0"/>
              <a:t>GRAY – MEYER: Análisis y Diseño de Circuito Integrado Analógico, Editorial, P.H.I. 3ra. Edición.</a:t>
            </a:r>
          </a:p>
          <a:p>
            <a:pPr marL="285750" indent="-285750">
              <a:buFont typeface="Arial" pitchFamily="34" charset="0"/>
              <a:buChar char="•"/>
            </a:pPr>
            <a:r>
              <a:rPr lang="es-PE" b="1" dirty="0"/>
              <a:t>Apuntes y notas de clase</a:t>
            </a:r>
            <a:r>
              <a:rPr lang="es-PE" b="1" dirty="0" smtClean="0"/>
              <a:t>.</a:t>
            </a:r>
          </a:p>
          <a:p>
            <a:pPr marL="285750" indent="-285750">
              <a:buFont typeface="Arial" pitchFamily="34" charset="0"/>
              <a:buChar char="•"/>
            </a:pPr>
            <a:r>
              <a:rPr lang="es-PE" b="1" dirty="0">
                <a:hlinkClick r:id="rId2"/>
              </a:rPr>
              <a:t>http://www.ie.itcr.ac.cr/marin/lic/el3212</a:t>
            </a:r>
            <a:r>
              <a:rPr lang="es-PE" b="1" dirty="0" smtClean="0">
                <a:hlinkClick r:id="rId2"/>
              </a:rPr>
              <a:t>/</a:t>
            </a:r>
            <a:endParaRPr lang="es-PE" b="1" dirty="0" smtClean="0"/>
          </a:p>
          <a:p>
            <a:pPr marL="285750" indent="-285750">
              <a:buFont typeface="Arial" pitchFamily="34" charset="0"/>
              <a:buChar char="•"/>
            </a:pPr>
            <a:r>
              <a:rPr lang="es-PE" b="1" dirty="0">
                <a:hlinkClick r:id="rId3"/>
              </a:rPr>
              <a:t>http://</a:t>
            </a:r>
            <a:r>
              <a:rPr lang="es-PE" b="1" dirty="0" smtClean="0">
                <a:hlinkClick r:id="rId3"/>
              </a:rPr>
              <a:t>www.unicrom.com/Tut_polarizacion_FET.asp</a:t>
            </a:r>
            <a:endParaRPr lang="es-PE" b="1" dirty="0" smtClean="0"/>
          </a:p>
        </p:txBody>
      </p:sp>
    </p:spTree>
    <p:extLst>
      <p:ext uri="{BB962C8B-B14F-4D97-AF65-F5344CB8AC3E}">
        <p14:creationId xmlns:p14="http://schemas.microsoft.com/office/powerpoint/2010/main" val="2242676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Condición de polarización en directa </a:t>
            </a:r>
            <a:r>
              <a:rPr lang="es-ES" b="1" dirty="0" smtClean="0">
                <a:effectLst>
                  <a:outerShdw blurRad="38100" dist="38100" dir="2700000" algn="tl">
                    <a:srgbClr val="000000">
                      <a:alpha val="43137"/>
                    </a:srgbClr>
                  </a:outerShdw>
                </a:effectLst>
                <a:latin typeface="Arial" pitchFamily="34" charset="0"/>
                <a:cs typeface="Arial" pitchFamily="34" charset="0"/>
              </a:rPr>
              <a:t/>
            </a:r>
            <a:br>
              <a:rPr lang="es-ES" b="1" dirty="0" smtClean="0">
                <a:effectLst>
                  <a:outerShdw blurRad="38100" dist="38100" dir="2700000" algn="tl">
                    <a:srgbClr val="000000">
                      <a:alpha val="43137"/>
                    </a:srgbClr>
                  </a:outerShdw>
                </a:effectLst>
                <a:latin typeface="Arial" pitchFamily="34" charset="0"/>
                <a:cs typeface="Arial" pitchFamily="34" charset="0"/>
              </a:rPr>
            </a:br>
            <a:r>
              <a:rPr lang="es-ES" b="1" dirty="0" smtClean="0">
                <a:effectLst>
                  <a:outerShdw blurRad="38100" dist="38100" dir="2700000" algn="tl">
                    <a:srgbClr val="000000">
                      <a:alpha val="43137"/>
                    </a:srgbClr>
                  </a:outerShdw>
                </a:effectLst>
                <a:latin typeface="Arial" pitchFamily="34" charset="0"/>
                <a:cs typeface="Arial" pitchFamily="34" charset="0"/>
              </a:rPr>
              <a:t>(VD &gt; 0 V) </a:t>
            </a:r>
            <a:endParaRPr lang="es-ES" dirty="0"/>
          </a:p>
        </p:txBody>
      </p:sp>
      <p:sp>
        <p:nvSpPr>
          <p:cNvPr id="3" name="2 Marcador de contenido"/>
          <p:cNvSpPr>
            <a:spLocks noGrp="1"/>
          </p:cNvSpPr>
          <p:nvPr>
            <p:ph sz="half" idx="1"/>
          </p:nvPr>
        </p:nvSpPr>
        <p:spPr>
          <a:xfrm>
            <a:off x="457200" y="4005064"/>
            <a:ext cx="8219256" cy="2121099"/>
          </a:xfrm>
        </p:spPr>
        <p:txBody>
          <a:bodyPr>
            <a:normAutofit fontScale="92500" lnSpcReduction="20000"/>
          </a:bodyPr>
          <a:lstStyle/>
          <a:p>
            <a:pPr algn="just"/>
            <a:r>
              <a:rPr lang="es-ES" dirty="0" smtClean="0">
                <a:latin typeface="Arial" pitchFamily="34" charset="0"/>
                <a:cs typeface="Arial" pitchFamily="34" charset="0"/>
              </a:rPr>
              <a:t>Se reduce el ancho de la región de empobrecimiento.</a:t>
            </a:r>
          </a:p>
          <a:p>
            <a:pPr algn="just"/>
            <a:r>
              <a:rPr lang="es-ES" dirty="0" smtClean="0">
                <a:latin typeface="Arial" pitchFamily="34" charset="0"/>
                <a:cs typeface="Arial" pitchFamily="34" charset="0"/>
              </a:rPr>
              <a:t>El flujo de portadores minoritarios de electrones del material tipo N y P no cambia de magnitud y se produce un intenso flujo de portadores mayoritarios a través de la unión.</a:t>
            </a:r>
            <a:endParaRPr lang="es-ES" dirty="0">
              <a:latin typeface="Arial" pitchFamily="34" charset="0"/>
              <a:cs typeface="Arial" pitchFamily="34" charset="0"/>
            </a:endParaRPr>
          </a:p>
        </p:txBody>
      </p:sp>
      <p:pic>
        <p:nvPicPr>
          <p:cNvPr id="819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3"/>
            <a:ext cx="4320480"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132856"/>
            <a:ext cx="257483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891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n1.png"/>
          <p:cNvPicPr>
            <a:picLocks noChangeAspect="1"/>
          </p:cNvPicPr>
          <p:nvPr/>
        </p:nvPicPr>
        <p:blipFill>
          <a:blip r:embed="rId2" cstate="print"/>
          <a:stretch>
            <a:fillRect/>
          </a:stretch>
        </p:blipFill>
        <p:spPr>
          <a:xfrm>
            <a:off x="179512" y="1168558"/>
            <a:ext cx="8712968" cy="5356785"/>
          </a:xfrm>
          <a:prstGeom prst="rect">
            <a:avLst/>
          </a:prstGeom>
        </p:spPr>
      </p:pic>
    </p:spTree>
    <p:extLst>
      <p:ext uri="{BB962C8B-B14F-4D97-AF65-F5344CB8AC3E}">
        <p14:creationId xmlns:p14="http://schemas.microsoft.com/office/powerpoint/2010/main" val="311050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864096"/>
          </a:xfrm>
        </p:spPr>
        <p:txBody>
          <a:bodyPr/>
          <a:lstStyle/>
          <a:p>
            <a:r>
              <a:rPr lang="es-ES" b="1" u="sng" dirty="0" smtClean="0">
                <a:latin typeface="Arial" pitchFamily="34" charset="0"/>
                <a:cs typeface="Arial" pitchFamily="34" charset="0"/>
              </a:rPr>
              <a:t>Región Zener </a:t>
            </a:r>
            <a:endParaRPr lang="es-ES" b="1" u="sng" dirty="0">
              <a:latin typeface="Arial" pitchFamily="34" charset="0"/>
              <a:cs typeface="Arial" pitchFamily="34" charset="0"/>
            </a:endParaRPr>
          </a:p>
        </p:txBody>
      </p:sp>
      <p:sp>
        <p:nvSpPr>
          <p:cNvPr id="3" name="2 Marcador de contenido"/>
          <p:cNvSpPr>
            <a:spLocks noGrp="1"/>
          </p:cNvSpPr>
          <p:nvPr>
            <p:ph sz="half" idx="1"/>
          </p:nvPr>
        </p:nvSpPr>
        <p:spPr>
          <a:xfrm>
            <a:off x="0" y="1124744"/>
            <a:ext cx="5364088" cy="5544616"/>
          </a:xfrm>
        </p:spPr>
        <p:txBody>
          <a:bodyPr>
            <a:noAutofit/>
          </a:bodyPr>
          <a:lstStyle/>
          <a:p>
            <a:pPr algn="just"/>
            <a:r>
              <a:rPr lang="es-ES" sz="2000" dirty="0" smtClean="0">
                <a:latin typeface="Arial" pitchFamily="34" charset="0"/>
                <a:cs typeface="Arial" pitchFamily="34" charset="0"/>
              </a:rPr>
              <a:t>Hay un punto donde la aplicación de un voltaje demasiado negativo producirá un cambio abrupto de las características. La corriente se incrementa muy rápido en una dirección opuesta a la región de voltaje positivo. El potencial de polarización en inversa se llama potencial zener y su símbolo es Vz. </a:t>
            </a:r>
          </a:p>
          <a:p>
            <a:pPr algn="just"/>
            <a:r>
              <a:rPr lang="es-ES" sz="2000" dirty="0" smtClean="0">
                <a:latin typeface="Arial" pitchFamily="34" charset="0"/>
                <a:cs typeface="Arial" pitchFamily="34" charset="0"/>
              </a:rPr>
              <a:t>El máximo potencial de polarización en inversa que se puede aplicar antes de entrar en la región zener se llama voltaje inverso pico (PIV) </a:t>
            </a:r>
          </a:p>
          <a:p>
            <a:pPr algn="just"/>
            <a:r>
              <a:rPr lang="es-ES" sz="2000" dirty="0" smtClean="0">
                <a:latin typeface="Arial" pitchFamily="34" charset="0"/>
                <a:cs typeface="Arial" pitchFamily="34" charset="0"/>
              </a:rPr>
              <a:t>A una temp fija, la corriente de saturación en inversa se incrementa con un incremento de la polarización en inversa aplicada.  </a:t>
            </a:r>
            <a:endParaRPr lang="es-ES" sz="2000" dirty="0">
              <a:latin typeface="Arial" pitchFamily="34" charset="0"/>
              <a:cs typeface="Arial"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484784"/>
            <a:ext cx="286511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923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latin typeface="Arial" pitchFamily="34" charset="0"/>
                <a:cs typeface="Arial" pitchFamily="34" charset="0"/>
              </a:rPr>
              <a:t>Diodo Zener</a:t>
            </a:r>
            <a:endParaRPr lang="es-ES" b="1" u="sng" dirty="0">
              <a:latin typeface="Arial" pitchFamily="34" charset="0"/>
              <a:cs typeface="Arial" pitchFamily="34" charset="0"/>
            </a:endParaRPr>
          </a:p>
        </p:txBody>
      </p:sp>
      <p:sp>
        <p:nvSpPr>
          <p:cNvPr id="3" name="2 Marcador de contenido"/>
          <p:cNvSpPr>
            <a:spLocks noGrp="1"/>
          </p:cNvSpPr>
          <p:nvPr>
            <p:ph sz="half" idx="1"/>
          </p:nvPr>
        </p:nvSpPr>
        <p:spPr>
          <a:xfrm>
            <a:off x="179512" y="1262063"/>
            <a:ext cx="4680520" cy="5248275"/>
          </a:xfrm>
        </p:spPr>
        <p:txBody>
          <a:bodyPr>
            <a:normAutofit/>
          </a:bodyPr>
          <a:lstStyle/>
          <a:p>
            <a:pPr algn="just"/>
            <a:r>
              <a:rPr lang="es-ES" sz="2400" dirty="0" smtClean="0">
                <a:latin typeface="Arial" pitchFamily="34" charset="0"/>
                <a:cs typeface="Arial" pitchFamily="34" charset="0"/>
              </a:rPr>
              <a:t>El diodo Zener es un diodo de cromo que se ha construido para que funcione en las zonas de rupturas, El hecho de que la curva caiga y se aleje del eje horizontal en vez de elevarse y alejarse en la región VD positivo, revela que la corriente en la región Zener tiene una dirección opuesta a la de un diodo polarizado en directa.  </a:t>
            </a:r>
            <a:endParaRPr lang="es-ES" sz="2400" dirty="0">
              <a:latin typeface="Arial" pitchFamily="34" charset="0"/>
              <a:cs typeface="Arial" pitchFamily="34" charset="0"/>
            </a:endParaRPr>
          </a:p>
        </p:txBody>
      </p:sp>
      <p:pic>
        <p:nvPicPr>
          <p:cNvPr id="1126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844824"/>
            <a:ext cx="4038600" cy="35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695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latin typeface="Arial" pitchFamily="34" charset="0"/>
                <a:cs typeface="Arial" pitchFamily="34" charset="0"/>
              </a:rPr>
              <a:t>Modelo de Diodo ideal</a:t>
            </a:r>
            <a:endParaRPr lang="es-ES" b="1" u="sng" dirty="0">
              <a:latin typeface="Arial" pitchFamily="34" charset="0"/>
              <a:cs typeface="Arial" pitchFamily="34" charset="0"/>
            </a:endParaRPr>
          </a:p>
        </p:txBody>
      </p:sp>
      <p:sp>
        <p:nvSpPr>
          <p:cNvPr id="3" name="2 Marcador de contenido"/>
          <p:cNvSpPr>
            <a:spLocks noGrp="1"/>
          </p:cNvSpPr>
          <p:nvPr>
            <p:ph sz="half" idx="1"/>
          </p:nvPr>
        </p:nvSpPr>
        <p:spPr>
          <a:xfrm>
            <a:off x="457200" y="4077072"/>
            <a:ext cx="8147248" cy="2049091"/>
          </a:xfrm>
        </p:spPr>
        <p:txBody>
          <a:bodyPr>
            <a:normAutofit fontScale="92500" lnSpcReduction="20000"/>
          </a:bodyPr>
          <a:lstStyle/>
          <a:p>
            <a:pPr>
              <a:buNone/>
            </a:pPr>
            <a:r>
              <a:rPr lang="es-ES" sz="2400" dirty="0" smtClean="0">
                <a:latin typeface="Arial" pitchFamily="34" charset="0"/>
                <a:cs typeface="Arial" pitchFamily="34" charset="0"/>
              </a:rPr>
              <a:t>a) Diodo polarizado en directa </a:t>
            </a:r>
          </a:p>
          <a:p>
            <a:pPr>
              <a:buNone/>
            </a:pPr>
            <a:r>
              <a:rPr lang="es-ES" sz="2400" dirty="0" smtClean="0">
                <a:latin typeface="Arial" pitchFamily="34" charset="0"/>
                <a:cs typeface="Arial" pitchFamily="34" charset="0"/>
              </a:rPr>
              <a:t>b) Diodo polarizado en Inversa</a:t>
            </a:r>
          </a:p>
          <a:p>
            <a:pPr lvl="0"/>
            <a:r>
              <a:rPr lang="es-ES" sz="2400" dirty="0">
                <a:solidFill>
                  <a:prstClr val="black"/>
                </a:solidFill>
                <a:latin typeface="Arial" pitchFamily="34" charset="0"/>
                <a:cs typeface="Arial" pitchFamily="34" charset="0"/>
              </a:rPr>
              <a:t>Hay que considerar que la resistencia en directa del diodo es tan pequeña comparada con los demás elementos de la red, que puede ser omitida</a:t>
            </a:r>
            <a:r>
              <a:rPr lang="es-ES" sz="2400" dirty="0" smtClean="0">
                <a:solidFill>
                  <a:prstClr val="black"/>
                </a:solidFill>
                <a:latin typeface="Arial" pitchFamily="34" charset="0"/>
                <a:cs typeface="Arial" pitchFamily="34" charset="0"/>
              </a:rPr>
              <a:t>.</a:t>
            </a:r>
          </a:p>
          <a:p>
            <a:pPr lvl="0"/>
            <a:r>
              <a:rPr lang="es-ES" sz="2400" dirty="0" smtClean="0">
                <a:solidFill>
                  <a:prstClr val="black"/>
                </a:solidFill>
                <a:latin typeface="Arial" pitchFamily="34" charset="0"/>
                <a:cs typeface="Arial" pitchFamily="34" charset="0"/>
              </a:rPr>
              <a:t>En el modelo ideal se considera V</a:t>
            </a:r>
            <a:r>
              <a:rPr lang="es-ES" sz="1400" dirty="0" smtClean="0">
                <a:solidFill>
                  <a:prstClr val="black"/>
                </a:solidFill>
                <a:latin typeface="Arial" pitchFamily="34" charset="0"/>
                <a:cs typeface="Arial" pitchFamily="34" charset="0"/>
              </a:rPr>
              <a:t>D</a:t>
            </a:r>
            <a:r>
              <a:rPr lang="es-ES" sz="2400" dirty="0" smtClean="0">
                <a:solidFill>
                  <a:prstClr val="black"/>
                </a:solidFill>
                <a:latin typeface="Arial" pitchFamily="34" charset="0"/>
                <a:cs typeface="Arial" pitchFamily="34" charset="0"/>
              </a:rPr>
              <a:t> = 0 para todo diodo.</a:t>
            </a:r>
            <a:endParaRPr lang="es-ES" sz="2400" dirty="0">
              <a:solidFill>
                <a:prstClr val="black"/>
              </a:solidFill>
              <a:latin typeface="Arial" pitchFamily="34" charset="0"/>
              <a:cs typeface="Arial" pitchFamily="34" charset="0"/>
            </a:endParaRPr>
          </a:p>
          <a:p>
            <a:endParaRPr lang="es-ES" dirty="0" smtClean="0">
              <a:latin typeface="Arial" pitchFamily="34" charset="0"/>
              <a:cs typeface="Arial" pitchFamily="34" charset="0"/>
            </a:endParaRPr>
          </a:p>
          <a:p>
            <a:endParaRPr lang="es-ES" dirty="0">
              <a:latin typeface="Arial" pitchFamily="34" charset="0"/>
              <a:cs typeface="Arial"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12776"/>
            <a:ext cx="6097153" cy="241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309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t>Tipos de diodos</a:t>
            </a:r>
            <a:endParaRPr lang="es-ES" b="1" u="sng"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88840"/>
            <a:ext cx="853747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57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896225" cy="563562"/>
          </a:xfrm>
        </p:spPr>
        <p:txBody>
          <a:bodyPr/>
          <a:lstStyle/>
          <a:p>
            <a:r>
              <a:rPr lang="es-ES" b="1" u="sng" dirty="0" smtClean="0">
                <a:latin typeface="Arial" pitchFamily="34" charset="0"/>
                <a:cs typeface="Arial" pitchFamily="34" charset="0"/>
              </a:rPr>
              <a:t> Modelo de diodo aproximado</a:t>
            </a:r>
            <a:endParaRPr lang="es-ES" b="1" u="sng" dirty="0">
              <a:latin typeface="Arial" pitchFamily="34" charset="0"/>
              <a:cs typeface="Arial" pitchFamily="34" charset="0"/>
            </a:endParaRPr>
          </a:p>
        </p:txBody>
      </p:sp>
      <p:pic>
        <p:nvPicPr>
          <p:cNvPr id="1638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340768"/>
            <a:ext cx="618185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71600" y="4077072"/>
            <a:ext cx="7056784" cy="2444259"/>
          </a:xfrm>
          <a:prstGeom prst="rect">
            <a:avLst/>
          </a:prstGeom>
          <a:noFill/>
        </p:spPr>
        <p:txBody>
          <a:bodyPr wrap="square" rtlCol="0">
            <a:spAutoFit/>
          </a:bodyPr>
          <a:lstStyle/>
          <a:p>
            <a:pPr algn="just">
              <a:lnSpc>
                <a:spcPct val="115000"/>
              </a:lnSpc>
              <a:spcAft>
                <a:spcPts val="1000"/>
              </a:spcAft>
            </a:pPr>
            <a:r>
              <a:rPr lang="es-ES" sz="2200" dirty="0" smtClean="0">
                <a:latin typeface="Arial" pitchFamily="34" charset="0"/>
                <a:cs typeface="Arial" pitchFamily="34" charset="0"/>
              </a:rPr>
              <a:t>Un diodo está encendido si la corriente establecida por las fuentes aplicadas es tal que su dirección concuerda con la flecha del símbolo del diodo y V </a:t>
            </a:r>
            <a:r>
              <a:rPr lang="en-US" sz="2200" dirty="0" smtClean="0">
                <a:latin typeface="Arial" pitchFamily="34" charset="0"/>
                <a:ea typeface="Times New Roman"/>
                <a:cs typeface="Arial" pitchFamily="34" charset="0"/>
              </a:rPr>
              <a:t>≥ 0,7 V para silicio; </a:t>
            </a:r>
            <a:r>
              <a:rPr lang="es-ES" sz="2200" dirty="0" smtClean="0">
                <a:solidFill>
                  <a:prstClr val="black"/>
                </a:solidFill>
                <a:latin typeface="Arial" pitchFamily="34" charset="0"/>
                <a:cs typeface="Arial" pitchFamily="34" charset="0"/>
              </a:rPr>
              <a:t>V</a:t>
            </a:r>
            <a:r>
              <a:rPr lang="es-ES" sz="1400" dirty="0" smtClean="0">
                <a:solidFill>
                  <a:prstClr val="black"/>
                </a:solidFill>
                <a:latin typeface="Arial" pitchFamily="34" charset="0"/>
                <a:cs typeface="Arial" pitchFamily="34" charset="0"/>
              </a:rPr>
              <a:t>D</a:t>
            </a:r>
            <a:r>
              <a:rPr lang="es-ES" sz="2200" dirty="0" smtClean="0">
                <a:solidFill>
                  <a:prstClr val="black"/>
                </a:solidFill>
                <a:latin typeface="Arial" pitchFamily="34" charset="0"/>
                <a:cs typeface="Arial" pitchFamily="34" charset="0"/>
              </a:rPr>
              <a:t> </a:t>
            </a:r>
            <a:r>
              <a:rPr lang="en-US" sz="2200" dirty="0" smtClean="0">
                <a:solidFill>
                  <a:prstClr val="black"/>
                </a:solidFill>
                <a:latin typeface="Arial" pitchFamily="34" charset="0"/>
                <a:ea typeface="Times New Roman"/>
                <a:cs typeface="Arial" pitchFamily="34" charset="0"/>
              </a:rPr>
              <a:t>≥ 0,3 V para germanio, </a:t>
            </a:r>
            <a:r>
              <a:rPr lang="es-ES" sz="2200" dirty="0" smtClean="0">
                <a:solidFill>
                  <a:prstClr val="black"/>
                </a:solidFill>
                <a:latin typeface="Arial" pitchFamily="34" charset="0"/>
                <a:cs typeface="Arial" pitchFamily="34" charset="0"/>
              </a:rPr>
              <a:t>V</a:t>
            </a:r>
            <a:r>
              <a:rPr lang="es-ES" sz="1200" dirty="0" smtClean="0">
                <a:solidFill>
                  <a:prstClr val="black"/>
                </a:solidFill>
                <a:latin typeface="Arial" pitchFamily="34" charset="0"/>
                <a:cs typeface="Arial" pitchFamily="34" charset="0"/>
              </a:rPr>
              <a:t>D</a:t>
            </a:r>
            <a:r>
              <a:rPr lang="es-ES" sz="2200" dirty="0" smtClean="0">
                <a:solidFill>
                  <a:prstClr val="black"/>
                </a:solidFill>
                <a:latin typeface="Arial" pitchFamily="34" charset="0"/>
                <a:cs typeface="Arial" pitchFamily="34" charset="0"/>
              </a:rPr>
              <a:t> </a:t>
            </a:r>
            <a:r>
              <a:rPr lang="en-US" sz="2200" dirty="0" smtClean="0">
                <a:solidFill>
                  <a:prstClr val="black"/>
                </a:solidFill>
                <a:latin typeface="Arial" pitchFamily="34" charset="0"/>
                <a:ea typeface="Times New Roman"/>
                <a:cs typeface="Arial" pitchFamily="34" charset="0"/>
              </a:rPr>
              <a:t>≥ 1,2 V por Arseniuro de galio.</a:t>
            </a:r>
            <a:endParaRPr lang="es-ES" sz="2200" dirty="0">
              <a:latin typeface="Arial" pitchFamily="34" charset="0"/>
              <a:ea typeface="Calibri"/>
              <a:cs typeface="Arial" pitchFamily="34" charset="0"/>
            </a:endParaRPr>
          </a:p>
          <a:p>
            <a:endParaRPr lang="es-ES" dirty="0"/>
          </a:p>
        </p:txBody>
      </p:sp>
    </p:spTree>
    <p:extLst>
      <p:ext uri="{BB962C8B-B14F-4D97-AF65-F5344CB8AC3E}">
        <p14:creationId xmlns:p14="http://schemas.microsoft.com/office/powerpoint/2010/main" val="2340106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492896"/>
            <a:ext cx="35052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475656" y="332656"/>
            <a:ext cx="7393632" cy="584775"/>
          </a:xfrm>
          <a:prstGeom prst="rect">
            <a:avLst/>
          </a:prstGeom>
          <a:noFill/>
        </p:spPr>
        <p:txBody>
          <a:bodyPr wrap="square" rtlCol="0">
            <a:spAutoFit/>
          </a:bodyPr>
          <a:lstStyle/>
          <a:p>
            <a:pPr algn="r" fontAlgn="base">
              <a:spcBef>
                <a:spcPct val="0"/>
              </a:spcBef>
              <a:spcAft>
                <a:spcPct val="0"/>
              </a:spcAft>
            </a:pPr>
            <a:r>
              <a:rPr lang="es-PE" sz="3200" b="1" u="sng" dirty="0">
                <a:solidFill>
                  <a:schemeClr val="bg1"/>
                </a:solidFill>
                <a:latin typeface="Arial" pitchFamily="34" charset="0"/>
                <a:ea typeface="+mj-ea"/>
                <a:cs typeface="Arial" pitchFamily="34" charset="0"/>
              </a:rPr>
              <a:t>CARACTERÍSTICA V-I DEL DIODO</a:t>
            </a:r>
          </a:p>
        </p:txBody>
      </p:sp>
      <p:sp>
        <p:nvSpPr>
          <p:cNvPr id="6" name="5 CuadroTexto"/>
          <p:cNvSpPr txBox="1"/>
          <p:nvPr/>
        </p:nvSpPr>
        <p:spPr>
          <a:xfrm>
            <a:off x="323528" y="1268760"/>
            <a:ext cx="8496944" cy="1600438"/>
          </a:xfrm>
          <a:prstGeom prst="rect">
            <a:avLst/>
          </a:prstGeom>
          <a:noFill/>
        </p:spPr>
        <p:txBody>
          <a:bodyPr wrap="square" rtlCol="0">
            <a:spAutoFit/>
          </a:bodyPr>
          <a:lstStyle/>
          <a:p>
            <a:r>
              <a:rPr lang="es-PE" sz="2000" b="1" dirty="0">
                <a:latin typeface="Arial" pitchFamily="34" charset="0"/>
                <a:cs typeface="Arial" pitchFamily="34" charset="0"/>
              </a:rPr>
              <a:t>La curva característica del diodo resulta de representar gráficamente la relación I</a:t>
            </a:r>
          </a:p>
          <a:p>
            <a:r>
              <a:rPr lang="es-PE" sz="2000" b="1" dirty="0">
                <a:latin typeface="Arial" pitchFamily="34" charset="0"/>
                <a:cs typeface="Arial" pitchFamily="34" charset="0"/>
              </a:rPr>
              <a:t>= f(V), que, matemáticamente, se aproxima por la ecuación de Shockley:</a:t>
            </a:r>
          </a:p>
          <a:p>
            <a:endParaRPr lang="es-PE" sz="1600" b="1" dirty="0">
              <a:solidFill>
                <a:prstClr val="white"/>
              </a:solidFill>
              <a:latin typeface="Arial Narrow" pitchFamily="34" charset="0"/>
            </a:endParaRPr>
          </a:p>
        </p:txBody>
      </p:sp>
      <p:sp>
        <p:nvSpPr>
          <p:cNvPr id="7" name="6 CuadroTexto"/>
          <p:cNvSpPr txBox="1"/>
          <p:nvPr/>
        </p:nvSpPr>
        <p:spPr>
          <a:xfrm>
            <a:off x="323528" y="3634234"/>
            <a:ext cx="1296144" cy="369332"/>
          </a:xfrm>
          <a:prstGeom prst="rect">
            <a:avLst/>
          </a:prstGeom>
          <a:noFill/>
        </p:spPr>
        <p:txBody>
          <a:bodyPr wrap="square" rtlCol="0">
            <a:spAutoFit/>
          </a:bodyPr>
          <a:lstStyle/>
          <a:p>
            <a:r>
              <a:rPr lang="es-PE" sz="1600" dirty="0">
                <a:solidFill>
                  <a:prstClr val="white"/>
                </a:solidFill>
                <a:latin typeface="Arial Narrow" pitchFamily="34" charset="0"/>
              </a:rPr>
              <a:t>en donde</a:t>
            </a:r>
            <a:r>
              <a:rPr lang="es-PE" dirty="0">
                <a:solidFill>
                  <a:prstClr val="white"/>
                </a:solidFill>
                <a:latin typeface="Arial Narrow" pitchFamily="34" charset="0"/>
              </a:rPr>
              <a:t>:</a:t>
            </a:r>
          </a:p>
        </p:txBody>
      </p:sp>
      <mc:AlternateContent xmlns:mc="http://schemas.openxmlformats.org/markup-compatibility/2006" xmlns:a14="http://schemas.microsoft.com/office/drawing/2010/main">
        <mc:Choice Requires="a14">
          <p:sp>
            <p:nvSpPr>
              <p:cNvPr id="8" name="7 CuadroTexto"/>
              <p:cNvSpPr txBox="1"/>
              <p:nvPr/>
            </p:nvSpPr>
            <p:spPr>
              <a:xfrm>
                <a:off x="323528" y="4221088"/>
                <a:ext cx="8640960" cy="2135969"/>
              </a:xfrm>
              <a:prstGeom prst="rect">
                <a:avLst/>
              </a:prstGeom>
              <a:noFill/>
            </p:spPr>
            <p:txBody>
              <a:bodyPr wrap="square" rtlCol="0">
                <a:spAutoFit/>
              </a:bodyPr>
              <a:lstStyle/>
              <a:p>
                <a:pPr marL="285750" indent="-285750">
                  <a:buFont typeface="Symbol" pitchFamily="18" charset="2"/>
                  <a:buChar char="·"/>
                </a:pPr>
                <a:r>
                  <a:rPr lang="es-PE" sz="1600" b="1" dirty="0" smtClean="0">
                    <a:solidFill>
                      <a:prstClr val="white"/>
                    </a:solidFill>
                    <a:latin typeface="Arial Narrow" pitchFamily="34" charset="0"/>
                    <a:ea typeface="SimSun"/>
                  </a:rPr>
                  <a:t>Io</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es</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la</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corriente</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inversa</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de</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saturación</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del</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diodo.</a:t>
                </a:r>
              </a:p>
              <a:p>
                <a:pPr marL="285750" indent="-285750">
                  <a:buFont typeface="Symbol" pitchFamily="18" charset="2"/>
                  <a:buChar char="·"/>
                </a:pPr>
                <a:r>
                  <a:rPr lang="es-PE" sz="1600" b="1" dirty="0" smtClean="0">
                    <a:solidFill>
                      <a:prstClr val="white"/>
                    </a:solidFill>
                    <a:latin typeface="Arial Narrow" pitchFamily="34" charset="0"/>
                  </a:rPr>
                  <a:t>q</a:t>
                </a:r>
                <a:r>
                  <a:rPr lang="es-PE" sz="1600" b="1" dirty="0">
                    <a:solidFill>
                      <a:prstClr val="white"/>
                    </a:solidFill>
                    <a:latin typeface="Arial Narrow" pitchFamily="34" charset="0"/>
                  </a:rPr>
                  <a:t>  es la carga del electrón (es decir, </a:t>
                </a:r>
                <a14:m>
                  <m:oMath xmlns:m="http://schemas.openxmlformats.org/officeDocument/2006/math">
                    <m:r>
                      <a:rPr lang="es-PE" sz="1600" b="1" i="1">
                        <a:solidFill>
                          <a:prstClr val="white"/>
                        </a:solidFill>
                        <a:latin typeface="Cambria Math"/>
                      </a:rPr>
                      <m:t>𝟏</m:t>
                    </m:r>
                    <m:r>
                      <a:rPr lang="es-PE" sz="1600" b="1" i="1">
                        <a:solidFill>
                          <a:prstClr val="white"/>
                        </a:solidFill>
                        <a:latin typeface="Cambria Math"/>
                      </a:rPr>
                      <m:t>.</m:t>
                    </m:r>
                    <m:r>
                      <a:rPr lang="es-PE" sz="1600" b="1" i="1">
                        <a:solidFill>
                          <a:prstClr val="white"/>
                        </a:solidFill>
                        <a:latin typeface="Cambria Math"/>
                      </a:rPr>
                      <m:t>𝟔</m:t>
                    </m:r>
                    <m:r>
                      <a:rPr lang="es-PE" sz="1600" b="1" i="1">
                        <a:solidFill>
                          <a:prstClr val="white"/>
                        </a:solidFill>
                        <a:latin typeface="Cambria Math"/>
                      </a:rPr>
                      <m:t>.</m:t>
                    </m:r>
                    <m:sSup>
                      <m:sSupPr>
                        <m:ctrlPr>
                          <a:rPr lang="es-PE" sz="1600" b="1" i="1">
                            <a:solidFill>
                              <a:prstClr val="white"/>
                            </a:solidFill>
                            <a:latin typeface="Cambria Math"/>
                          </a:rPr>
                        </m:ctrlPr>
                      </m:sSupPr>
                      <m:e>
                        <m:r>
                          <a:rPr lang="es-PE" sz="1600" b="1" i="1">
                            <a:solidFill>
                              <a:prstClr val="white"/>
                            </a:solidFill>
                            <a:latin typeface="Cambria Math"/>
                          </a:rPr>
                          <m:t>𝟏𝟎</m:t>
                        </m:r>
                      </m:e>
                      <m:sup>
                        <m:r>
                          <a:rPr lang="es-PE" sz="1600" b="1" i="1">
                            <a:solidFill>
                              <a:prstClr val="white"/>
                            </a:solidFill>
                            <a:latin typeface="Cambria Math"/>
                          </a:rPr>
                          <m:t>−</m:t>
                        </m:r>
                        <m:r>
                          <a:rPr lang="es-PE" sz="1600" b="1" i="1">
                            <a:solidFill>
                              <a:prstClr val="white"/>
                            </a:solidFill>
                            <a:latin typeface="Cambria Math"/>
                          </a:rPr>
                          <m:t>𝟏𝟗</m:t>
                        </m:r>
                      </m:sup>
                    </m:sSup>
                  </m:oMath>
                </a14:m>
                <a:r>
                  <a:rPr lang="es-PE" sz="1600" b="1" dirty="0">
                    <a:solidFill>
                      <a:prstClr val="white"/>
                    </a:solidFill>
                    <a:latin typeface="Arial Narrow" pitchFamily="34" charset="0"/>
                  </a:rPr>
                  <a:t> culombios</a:t>
                </a:r>
                <a:r>
                  <a:rPr lang="es-PE" sz="1600" b="1" dirty="0" smtClean="0">
                    <a:solidFill>
                      <a:prstClr val="white"/>
                    </a:solidFill>
                    <a:latin typeface="Arial Narrow" pitchFamily="34" charset="0"/>
                  </a:rPr>
                  <a:t>)</a:t>
                </a:r>
              </a:p>
              <a:p>
                <a:pPr marL="285750" indent="-285750">
                  <a:buFont typeface="Symbol" pitchFamily="18" charset="2"/>
                  <a:buChar char="·"/>
                </a:pPr>
                <a:r>
                  <a:rPr lang="es-PE" sz="1600" b="1" dirty="0" smtClean="0">
                    <a:solidFill>
                      <a:prstClr val="white"/>
                    </a:solidFill>
                    <a:latin typeface="Arial Narrow" pitchFamily="34" charset="0"/>
                  </a:rPr>
                  <a:t>T</a:t>
                </a:r>
                <a:r>
                  <a:rPr lang="es-PE" sz="1600" b="1" dirty="0">
                    <a:solidFill>
                      <a:prstClr val="white"/>
                    </a:solidFill>
                    <a:latin typeface="Arial Narrow" pitchFamily="34" charset="0"/>
                  </a:rPr>
                  <a:t>  es la temperatura absoluta de la unión en grados Kelvin </a:t>
                </a:r>
                <a14:m>
                  <m:oMath xmlns:m="http://schemas.openxmlformats.org/officeDocument/2006/math">
                    <m:sSup>
                      <m:sSupPr>
                        <m:ctrlPr>
                          <a:rPr lang="es-PE" sz="1600" b="1" i="1">
                            <a:solidFill>
                              <a:prstClr val="white"/>
                            </a:solidFill>
                            <a:latin typeface="Cambria Math"/>
                          </a:rPr>
                        </m:ctrlPr>
                      </m:sSupPr>
                      <m:e>
                        <m:r>
                          <a:rPr lang="es-PE" sz="1600" b="1" i="1">
                            <a:solidFill>
                              <a:prstClr val="white"/>
                            </a:solidFill>
                            <a:latin typeface="Cambria Math"/>
                          </a:rPr>
                          <m:t>(</m:t>
                        </m:r>
                        <m:r>
                          <a:rPr lang="es-PE" sz="1600" b="1" i="1">
                            <a:solidFill>
                              <a:prstClr val="white"/>
                            </a:solidFill>
                            <a:latin typeface="Cambria Math"/>
                          </a:rPr>
                          <m:t>𝒌</m:t>
                        </m:r>
                        <m:r>
                          <a:rPr lang="es-PE" sz="1600" b="1" i="1">
                            <a:solidFill>
                              <a:prstClr val="white"/>
                            </a:solidFill>
                            <a:latin typeface="Cambria Math"/>
                          </a:rPr>
                          <m:t>)</m:t>
                        </m:r>
                      </m:e>
                      <m:sup>
                        <m:r>
                          <a:rPr lang="es-PE" sz="1600" b="1" i="1">
                            <a:solidFill>
                              <a:prstClr val="white"/>
                            </a:solidFill>
                            <a:latin typeface="Cambria Math"/>
                          </a:rPr>
                          <m:t>𝟒</m:t>
                        </m:r>
                      </m:sup>
                    </m:sSup>
                  </m:oMath>
                </a14:m>
                <a:endParaRPr lang="es-PE" sz="1600" b="1" dirty="0" smtClean="0">
                  <a:solidFill>
                    <a:prstClr val="white"/>
                  </a:solidFill>
                  <a:latin typeface="Arial Narrow" pitchFamily="34" charset="0"/>
                </a:endParaRPr>
              </a:p>
              <a:p>
                <a:pPr marL="285750" indent="-285750">
                  <a:buFont typeface="Symbol" pitchFamily="18" charset="2"/>
                  <a:buChar char="·"/>
                </a:pPr>
                <a:r>
                  <a:rPr lang="es-PE" sz="1600" b="1" dirty="0" smtClean="0">
                    <a:solidFill>
                      <a:prstClr val="white"/>
                    </a:solidFill>
                    <a:latin typeface="Arial Narrow" pitchFamily="34" charset="0"/>
                  </a:rPr>
                  <a:t>K</a:t>
                </a:r>
                <a:r>
                  <a:rPr lang="es-PE" sz="1600" b="1" dirty="0">
                    <a:solidFill>
                      <a:prstClr val="white"/>
                    </a:solidFill>
                    <a:latin typeface="Arial Narrow" pitchFamily="34" charset="0"/>
                  </a:rPr>
                  <a:t> es la constante de Boltzman, de valor </a:t>
                </a:r>
                <a14:m>
                  <m:oMath xmlns:m="http://schemas.openxmlformats.org/officeDocument/2006/math">
                    <m:r>
                      <a:rPr lang="es-PE" sz="1600" b="1" i="1">
                        <a:solidFill>
                          <a:prstClr val="white"/>
                        </a:solidFill>
                        <a:latin typeface="Cambria Math"/>
                      </a:rPr>
                      <m:t>𝟏</m:t>
                    </m:r>
                    <m:r>
                      <a:rPr lang="es-PE" sz="1600" b="1" i="1">
                        <a:solidFill>
                          <a:prstClr val="white"/>
                        </a:solidFill>
                        <a:latin typeface="Cambria Math"/>
                      </a:rPr>
                      <m:t>,</m:t>
                    </m:r>
                    <m:r>
                      <a:rPr lang="es-PE" sz="1600" b="1" i="1">
                        <a:solidFill>
                          <a:prstClr val="white"/>
                        </a:solidFill>
                        <a:latin typeface="Cambria Math"/>
                      </a:rPr>
                      <m:t>𝟑𝟖𝟏</m:t>
                    </m:r>
                    <m:r>
                      <a:rPr lang="es-PE" sz="1600" b="1" i="1">
                        <a:solidFill>
                          <a:prstClr val="white"/>
                        </a:solidFill>
                        <a:latin typeface="Cambria Math"/>
                      </a:rPr>
                      <m:t>.</m:t>
                    </m:r>
                    <m:sSup>
                      <m:sSupPr>
                        <m:ctrlPr>
                          <a:rPr lang="es-PE" sz="1600" b="1" i="1">
                            <a:solidFill>
                              <a:prstClr val="white"/>
                            </a:solidFill>
                            <a:latin typeface="Cambria Math"/>
                          </a:rPr>
                        </m:ctrlPr>
                      </m:sSupPr>
                      <m:e>
                        <m:r>
                          <a:rPr lang="es-PE" sz="1600" b="1" i="1">
                            <a:solidFill>
                              <a:prstClr val="white"/>
                            </a:solidFill>
                            <a:latin typeface="Cambria Math"/>
                          </a:rPr>
                          <m:t>𝟏𝟎</m:t>
                        </m:r>
                      </m:e>
                      <m:sup>
                        <m:r>
                          <a:rPr lang="es-PE" sz="1600" b="1" i="1">
                            <a:solidFill>
                              <a:prstClr val="white"/>
                            </a:solidFill>
                            <a:latin typeface="Cambria Math"/>
                          </a:rPr>
                          <m:t>−</m:t>
                        </m:r>
                        <m:r>
                          <a:rPr lang="es-PE" sz="1600" b="1" i="1">
                            <a:solidFill>
                              <a:prstClr val="white"/>
                            </a:solidFill>
                            <a:latin typeface="Cambria Math"/>
                          </a:rPr>
                          <m:t>𝟐𝟑</m:t>
                        </m:r>
                      </m:sup>
                    </m:sSup>
                  </m:oMath>
                </a14:m>
                <a:r>
                  <a:rPr lang="es-PE" sz="1600" b="1" dirty="0">
                    <a:solidFill>
                      <a:prstClr val="white"/>
                    </a:solidFill>
                    <a:latin typeface="Arial Narrow" pitchFamily="34" charset="0"/>
                  </a:rPr>
                  <a:t> </a:t>
                </a:r>
                <a:r>
                  <a:rPr lang="es-PE" sz="1600" b="1" dirty="0" smtClean="0">
                    <a:solidFill>
                      <a:prstClr val="white"/>
                    </a:solidFill>
                    <a:latin typeface="Arial Narrow" pitchFamily="34" charset="0"/>
                  </a:rPr>
                  <a:t>J/K</a:t>
                </a:r>
              </a:p>
              <a:p>
                <a:pPr marL="285750" indent="-285750">
                  <a:buFont typeface="Symbol" pitchFamily="18" charset="2"/>
                  <a:buChar char="·"/>
                </a:pPr>
                <a:r>
                  <a:rPr lang="en-US" sz="1600" b="1" kern="100" spc="-5" dirty="0" smtClean="0">
                    <a:solidFill>
                      <a:prstClr val="white"/>
                    </a:solidFill>
                    <a:latin typeface="Arial Narrow" pitchFamily="34" charset="0"/>
                    <a:ea typeface="SimSun"/>
                    <a:cs typeface="Symbol"/>
                  </a:rPr>
                  <a:t>h</a:t>
                </a:r>
                <a:r>
                  <a:rPr lang="es-PE" sz="1600" b="1" kern="100" dirty="0" smtClean="0">
                    <a:solidFill>
                      <a:prstClr val="white"/>
                    </a:solidFill>
                    <a:latin typeface="Arial Narrow" pitchFamily="34" charset="0"/>
                    <a:ea typeface="SimSun"/>
                    <a:cs typeface="Times New Roman"/>
                  </a:rPr>
                  <a:t>=1</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es</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el</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denominado</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coeficiente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de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emisión,</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que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depende</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del</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proceso</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de</a:t>
                </a:r>
                <a:endParaRPr lang="es-PE" sz="1600" b="1" kern="100" dirty="0">
                  <a:solidFill>
                    <a:prstClr val="white"/>
                  </a:solidFill>
                  <a:latin typeface="Arial Narrow" pitchFamily="34" charset="0"/>
                  <a:ea typeface="SimSun"/>
                  <a:cs typeface="Times New Roman"/>
                </a:endParaRPr>
              </a:p>
              <a:p>
                <a:r>
                  <a:rPr lang="es-PE" sz="1600" b="1" dirty="0" smtClean="0">
                    <a:solidFill>
                      <a:prstClr val="white"/>
                    </a:solidFill>
                    <a:latin typeface="Arial Narrow" pitchFamily="34" charset="0"/>
                    <a:ea typeface="SimSun"/>
                  </a:rPr>
                  <a:t>fabricación</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del</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diodo,</a:t>
                </a:r>
                <a:r>
                  <a:rPr lang="es-PE" sz="1600" b="1" dirty="0">
                    <a:solidFill>
                      <a:prstClr val="white"/>
                    </a:solidFill>
                    <a:latin typeface="Arial Narrow" pitchFamily="34" charset="0"/>
                    <a:ea typeface="SimSun"/>
                    <a:cs typeface="Calibri"/>
                  </a:rPr>
                  <a:t> </a:t>
                </a:r>
                <a:r>
                  <a:rPr lang="es-PE" sz="1600" b="1" spc="-35" dirty="0" smtClean="0">
                    <a:solidFill>
                      <a:prstClr val="white"/>
                    </a:solidFill>
                    <a:latin typeface="Arial Narrow" pitchFamily="34" charset="0"/>
                    <a:ea typeface="SimSun"/>
                  </a:rPr>
                  <a:t>y</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que</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es</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1</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para</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Ge</a:t>
                </a:r>
                <a:r>
                  <a:rPr lang="es-PE" sz="1600" b="1" dirty="0">
                    <a:solidFill>
                      <a:prstClr val="white"/>
                    </a:solidFill>
                    <a:latin typeface="Arial Narrow" pitchFamily="34" charset="0"/>
                    <a:ea typeface="SimSun"/>
                    <a:cs typeface="Calibri"/>
                  </a:rPr>
                  <a:t> </a:t>
                </a:r>
                <a:r>
                  <a:rPr lang="es-PE" sz="1600" b="1" spc="-35" dirty="0" smtClean="0">
                    <a:solidFill>
                      <a:prstClr val="white"/>
                    </a:solidFill>
                    <a:latin typeface="Arial Narrow" pitchFamily="34" charset="0"/>
                    <a:ea typeface="SimSun"/>
                  </a:rPr>
                  <a:t>y</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2</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para</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Si,</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en</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corrientes</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moderadas.</a:t>
                </a:r>
              </a:p>
              <a:p>
                <a:r>
                  <a:rPr lang="en-US" sz="1600" b="1" kern="100" spc="-5" dirty="0" smtClean="0">
                    <a:solidFill>
                      <a:prstClr val="white"/>
                    </a:solidFill>
                    <a:latin typeface="Arial Narrow" pitchFamily="34" charset="0"/>
                    <a:ea typeface="SimSun"/>
                    <a:cs typeface="Symbol"/>
                  </a:rPr>
                  <a:t>· </a:t>
                </a:r>
                <a:r>
                  <a:rPr lang="es-PE" sz="1600" b="1" kern="100" dirty="0" smtClean="0">
                    <a:solidFill>
                      <a:prstClr val="white"/>
                    </a:solidFill>
                    <a:latin typeface="Arial Narrow" pitchFamily="34" charset="0"/>
                    <a:ea typeface="SimSun"/>
                    <a:cs typeface="Times New Roman"/>
                  </a:rPr>
                  <a:t>VT</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se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conoce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como</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tensión</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térmica</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o</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tensión</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equivalente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de</a:t>
                </a:r>
                <a:r>
                  <a:rPr lang="es-PE" sz="1600" b="1" kern="100" dirty="0">
                    <a:solidFill>
                      <a:prstClr val="white"/>
                    </a:solidFill>
                    <a:latin typeface="Arial Narrow" pitchFamily="34" charset="0"/>
                    <a:ea typeface="SimSun"/>
                    <a:cs typeface="Calibri"/>
                  </a:rPr>
                  <a:t> </a:t>
                </a:r>
                <a:r>
                  <a:rPr lang="es-PE" sz="1600" b="1" kern="100" dirty="0" smtClean="0">
                    <a:solidFill>
                      <a:prstClr val="white"/>
                    </a:solidFill>
                    <a:latin typeface="Arial Narrow" pitchFamily="34" charset="0"/>
                    <a:ea typeface="SimSun"/>
                    <a:cs typeface="Times New Roman"/>
                  </a:rPr>
                  <a:t>temperatura.</a:t>
                </a:r>
                <a:r>
                  <a:rPr lang="es-PE" sz="1600" b="1" kern="100" dirty="0">
                    <a:solidFill>
                      <a:prstClr val="white"/>
                    </a:solidFill>
                    <a:latin typeface="Arial Narrow" pitchFamily="34" charset="0"/>
                    <a:ea typeface="SimSun"/>
                    <a:cs typeface="Calibri"/>
                  </a:rPr>
                  <a:t> </a:t>
                </a:r>
                <a:r>
                  <a:rPr lang="es-PE" sz="1600" b="1" kern="100" spc="-5" dirty="0" smtClean="0">
                    <a:solidFill>
                      <a:prstClr val="white"/>
                    </a:solidFill>
                    <a:latin typeface="Arial Narrow" pitchFamily="34" charset="0"/>
                    <a:ea typeface="SimSun"/>
                    <a:cs typeface="Times New Roman"/>
                  </a:rPr>
                  <a:t>Se</a:t>
                </a:r>
                <a:endParaRPr lang="es-PE" sz="1600" b="1" kern="100" dirty="0">
                  <a:solidFill>
                    <a:prstClr val="white"/>
                  </a:solidFill>
                  <a:latin typeface="Arial Narrow" pitchFamily="34" charset="0"/>
                  <a:ea typeface="SimSun"/>
                  <a:cs typeface="Times New Roman"/>
                </a:endParaRPr>
              </a:p>
              <a:p>
                <a:r>
                  <a:rPr lang="es-PE" sz="1600" b="1" dirty="0" smtClean="0">
                    <a:solidFill>
                      <a:prstClr val="white"/>
                    </a:solidFill>
                    <a:latin typeface="Arial Narrow" pitchFamily="34" charset="0"/>
                    <a:ea typeface="SimSun"/>
                  </a:rPr>
                  <a:t>obtiene</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como</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KT/q</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T/11600.</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Entonces,</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para</a:t>
                </a:r>
                <a:r>
                  <a:rPr lang="es-PE" sz="1600" b="1" dirty="0">
                    <a:solidFill>
                      <a:prstClr val="white"/>
                    </a:solidFill>
                    <a:latin typeface="Arial Narrow" pitchFamily="34" charset="0"/>
                    <a:ea typeface="SimSun"/>
                    <a:cs typeface="Calibri"/>
                  </a:rPr>
                  <a:t> </a:t>
                </a:r>
                <a:r>
                  <a:rPr lang="es-PE" sz="1600" b="1" spc="-35" dirty="0" smtClean="0">
                    <a:solidFill>
                      <a:prstClr val="white"/>
                    </a:solidFill>
                    <a:latin typeface="Arial Narrow" pitchFamily="34" charset="0"/>
                    <a:ea typeface="SimSun"/>
                  </a:rPr>
                  <a:t>T</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300</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K</a:t>
                </a:r>
                <a:r>
                  <a:rPr lang="es-PE" sz="1600" b="1" dirty="0">
                    <a:solidFill>
                      <a:prstClr val="white"/>
                    </a:solidFill>
                    <a:latin typeface="Arial Narrow" pitchFamily="34" charset="0"/>
                    <a:ea typeface="SimSun"/>
                    <a:cs typeface="Calibri"/>
                  </a:rPr>
                  <a:t> </a:t>
                </a:r>
                <a:r>
                  <a:rPr lang="en-US" sz="1600" b="1" dirty="0" smtClean="0">
                    <a:solidFill>
                      <a:prstClr val="white"/>
                    </a:solidFill>
                    <a:latin typeface="Arial Narrow" pitchFamily="34" charset="0"/>
                    <a:ea typeface="SimSun"/>
                    <a:cs typeface="Symbol"/>
                  </a:rPr>
                  <a:t>Þ</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VT</a:t>
                </a:r>
                <a:r>
                  <a:rPr lang="en-US" sz="1600" b="1" spc="-10" dirty="0" smtClean="0">
                    <a:solidFill>
                      <a:prstClr val="white"/>
                    </a:solidFill>
                    <a:latin typeface="Arial Narrow" pitchFamily="34" charset="0"/>
                    <a:ea typeface="SimSun"/>
                    <a:cs typeface="Symbol"/>
                  </a:rPr>
                  <a:t>@</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0,026</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V=</a:t>
                </a:r>
                <a:r>
                  <a:rPr lang="es-PE" sz="1600" b="1" dirty="0">
                    <a:solidFill>
                      <a:prstClr val="white"/>
                    </a:solidFill>
                    <a:latin typeface="Arial Narrow" pitchFamily="34" charset="0"/>
                    <a:ea typeface="SimSun"/>
                    <a:cs typeface="Calibri"/>
                  </a:rPr>
                  <a:t> </a:t>
                </a:r>
                <a:r>
                  <a:rPr lang="es-PE" sz="1600" b="1" dirty="0" smtClean="0">
                    <a:solidFill>
                      <a:prstClr val="white"/>
                    </a:solidFill>
                    <a:latin typeface="Arial Narrow" pitchFamily="34" charset="0"/>
                    <a:ea typeface="SimSun"/>
                  </a:rPr>
                  <a:t>26</a:t>
                </a:r>
                <a:r>
                  <a:rPr lang="es-PE" sz="1600" b="1" dirty="0">
                    <a:solidFill>
                      <a:prstClr val="white"/>
                    </a:solidFill>
                    <a:latin typeface="Arial Narrow" pitchFamily="34" charset="0"/>
                    <a:ea typeface="SimSun"/>
                    <a:cs typeface="Calibri"/>
                  </a:rPr>
                  <a:t> </a:t>
                </a:r>
                <a:r>
                  <a:rPr lang="es-PE" sz="1600" b="1" spc="-5" dirty="0" smtClean="0">
                    <a:solidFill>
                      <a:prstClr val="white"/>
                    </a:solidFill>
                    <a:latin typeface="Arial Narrow" pitchFamily="34" charset="0"/>
                    <a:ea typeface="SimSun"/>
                  </a:rPr>
                  <a:t>mV.</a:t>
                </a:r>
                <a:endParaRPr lang="es-PE" sz="1600" b="1" dirty="0">
                  <a:solidFill>
                    <a:prstClr val="white"/>
                  </a:solidFill>
                  <a:latin typeface="Arial Narrow" pitchFamily="34" charset="0"/>
                </a:endParaRPr>
              </a:p>
            </p:txBody>
          </p:sp>
        </mc:Choice>
        <mc:Fallback xmlns="">
          <p:sp>
            <p:nvSpPr>
              <p:cNvPr id="8" name="7 CuadroTexto"/>
              <p:cNvSpPr txBox="1">
                <a:spLocks noRot="1" noChangeAspect="1" noMove="1" noResize="1" noEditPoints="1" noAdjustHandles="1" noChangeArrowheads="1" noChangeShapeType="1" noTextEdit="1"/>
              </p:cNvSpPr>
              <p:nvPr/>
            </p:nvSpPr>
            <p:spPr>
              <a:xfrm>
                <a:off x="323528" y="4221088"/>
                <a:ext cx="8640960" cy="2135969"/>
              </a:xfrm>
              <a:prstGeom prst="rect">
                <a:avLst/>
              </a:prstGeom>
              <a:blipFill rotWithShape="1">
                <a:blip r:embed="rId3" cstate="print"/>
                <a:stretch>
                  <a:fillRect l="-353" t="-855"/>
                </a:stretch>
              </a:blipFill>
            </p:spPr>
            <p:txBody>
              <a:bodyPr/>
              <a:lstStyle/>
              <a:p>
                <a:r>
                  <a:rPr lang="es-PE">
                    <a:noFill/>
                  </a:rPr>
                  <a:t> </a:t>
                </a:r>
              </a:p>
            </p:txBody>
          </p:sp>
        </mc:Fallback>
      </mc:AlternateContent>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420888"/>
            <a:ext cx="21431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395536" y="4581128"/>
            <a:ext cx="849694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14 Imagen" descr="Imagen2.png"/>
          <p:cNvPicPr>
            <a:picLocks noChangeAspect="1"/>
          </p:cNvPicPr>
          <p:nvPr/>
        </p:nvPicPr>
        <p:blipFill>
          <a:blip r:embed="rId5" cstate="print"/>
          <a:stretch>
            <a:fillRect/>
          </a:stretch>
        </p:blipFill>
        <p:spPr>
          <a:xfrm>
            <a:off x="539552" y="4509120"/>
            <a:ext cx="8260069" cy="2053383"/>
          </a:xfrm>
          <a:prstGeom prst="rect">
            <a:avLst/>
          </a:prstGeom>
        </p:spPr>
      </p:pic>
    </p:spTree>
    <p:extLst>
      <p:ext uri="{BB962C8B-B14F-4D97-AF65-F5344CB8AC3E}">
        <p14:creationId xmlns:p14="http://schemas.microsoft.com/office/powerpoint/2010/main" val="1006283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sz="quarter"/>
          </p:nvPr>
        </p:nvSpPr>
        <p:spPr>
          <a:xfrm>
            <a:off x="395536" y="620688"/>
            <a:ext cx="8064896" cy="2025352"/>
          </a:xfrm>
        </p:spPr>
        <p:txBody>
          <a:bodyPr/>
          <a:lstStyle/>
          <a:p>
            <a:r>
              <a:rPr lang="es-ES" sz="4000" b="1" u="sng" dirty="0" smtClean="0">
                <a:solidFill>
                  <a:schemeClr val="tx2"/>
                </a:solidFill>
              </a:rPr>
              <a:t>Dispositivos y componentes electrónicos</a:t>
            </a:r>
            <a:r>
              <a:rPr lang="es-ES" u="sng" dirty="0" smtClean="0"/>
              <a:t/>
            </a:r>
            <a:br>
              <a:rPr lang="es-ES" u="sng" dirty="0" smtClean="0"/>
            </a:br>
            <a:endParaRPr lang="es-ES" u="sng" dirty="0"/>
          </a:p>
        </p:txBody>
      </p:sp>
    </p:spTree>
    <p:extLst>
      <p:ext uri="{BB962C8B-B14F-4D97-AF65-F5344CB8AC3E}">
        <p14:creationId xmlns:p14="http://schemas.microsoft.com/office/powerpoint/2010/main" val="392277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420888"/>
            <a:ext cx="2758601" cy="1598891"/>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179512" y="3934825"/>
            <a:ext cx="4608512" cy="369332"/>
          </a:xfrm>
          <a:prstGeom prst="rect">
            <a:avLst/>
          </a:prstGeom>
          <a:noFill/>
        </p:spPr>
        <p:txBody>
          <a:bodyPr wrap="square" rtlCol="0">
            <a:spAutoFit/>
          </a:bodyPr>
          <a:lstStyle/>
          <a:p>
            <a:endParaRPr lang="es-PE" dirty="0">
              <a:solidFill>
                <a:prstClr val="white"/>
              </a:solidFill>
              <a:latin typeface="Arial Narrow" pitchFamily="34" charset="0"/>
            </a:endParaRPr>
          </a:p>
        </p:txBody>
      </p:sp>
      <p:sp>
        <p:nvSpPr>
          <p:cNvPr id="9" name="8 Rectángulo"/>
          <p:cNvSpPr/>
          <p:nvPr/>
        </p:nvSpPr>
        <p:spPr>
          <a:xfrm>
            <a:off x="1259632" y="4005064"/>
            <a:ext cx="7272808" cy="338554"/>
          </a:xfrm>
          <a:prstGeom prst="rect">
            <a:avLst/>
          </a:prstGeom>
        </p:spPr>
        <p:txBody>
          <a:bodyPr wrap="square">
            <a:spAutoFit/>
          </a:bodyPr>
          <a:lstStyle/>
          <a:p>
            <a:r>
              <a:rPr lang="es-PE" sz="1600" b="1" dirty="0" smtClean="0">
                <a:latin typeface="Arial" pitchFamily="34" charset="0"/>
                <a:cs typeface="Arial" pitchFamily="34" charset="0"/>
              </a:rPr>
              <a:t>Curva</a:t>
            </a:r>
            <a:r>
              <a:rPr lang="es-PE" sz="1600" b="1" dirty="0">
                <a:latin typeface="Arial" pitchFamily="34" charset="0"/>
                <a:cs typeface="Arial" pitchFamily="34" charset="0"/>
              </a:rPr>
              <a:t> </a:t>
            </a:r>
            <a:r>
              <a:rPr lang="es-PE" sz="1600" b="1" dirty="0" smtClean="0">
                <a:latin typeface="Arial" pitchFamily="34" charset="0"/>
                <a:cs typeface="Arial" pitchFamily="34" charset="0"/>
              </a:rPr>
              <a:t>I-V</a:t>
            </a:r>
            <a:r>
              <a:rPr lang="es-PE" sz="1600" b="1" dirty="0">
                <a:latin typeface="Arial" pitchFamily="34" charset="0"/>
                <a:cs typeface="Arial" pitchFamily="34" charset="0"/>
              </a:rPr>
              <a:t> </a:t>
            </a:r>
            <a:r>
              <a:rPr lang="es-PE" sz="1600" b="1" dirty="0" smtClean="0">
                <a:latin typeface="Arial" pitchFamily="34" charset="0"/>
                <a:cs typeface="Arial" pitchFamily="34" charset="0"/>
              </a:rPr>
              <a:t>de</a:t>
            </a:r>
            <a:r>
              <a:rPr lang="es-PE" sz="1600" b="1" dirty="0">
                <a:latin typeface="Arial" pitchFamily="34" charset="0"/>
                <a:cs typeface="Arial" pitchFamily="34" charset="0"/>
              </a:rPr>
              <a:t> </a:t>
            </a:r>
            <a:r>
              <a:rPr lang="es-PE" sz="1600" b="1" dirty="0" smtClean="0">
                <a:latin typeface="Arial" pitchFamily="34" charset="0"/>
                <a:cs typeface="Arial" pitchFamily="34" charset="0"/>
              </a:rPr>
              <a:t>acuerdo</a:t>
            </a:r>
            <a:r>
              <a:rPr lang="es-PE" sz="1600" b="1" dirty="0">
                <a:latin typeface="Arial" pitchFamily="34" charset="0"/>
                <a:cs typeface="Arial" pitchFamily="34" charset="0"/>
              </a:rPr>
              <a:t> </a:t>
            </a:r>
            <a:r>
              <a:rPr lang="es-PE" sz="1600" b="1" dirty="0" smtClean="0">
                <a:latin typeface="Arial" pitchFamily="34" charset="0"/>
                <a:cs typeface="Arial" pitchFamily="34" charset="0"/>
              </a:rPr>
              <a:t>al</a:t>
            </a:r>
            <a:r>
              <a:rPr lang="es-PE" sz="1600" b="1" dirty="0">
                <a:latin typeface="Arial" pitchFamily="34" charset="0"/>
                <a:cs typeface="Arial" pitchFamily="34" charset="0"/>
              </a:rPr>
              <a:t> </a:t>
            </a:r>
            <a:r>
              <a:rPr lang="es-PE" sz="1600" b="1" dirty="0" smtClean="0">
                <a:latin typeface="Arial" pitchFamily="34" charset="0"/>
                <a:cs typeface="Arial" pitchFamily="34" charset="0"/>
              </a:rPr>
              <a:t>modelo</a:t>
            </a:r>
            <a:r>
              <a:rPr lang="es-PE" sz="1600" b="1" dirty="0">
                <a:latin typeface="Arial" pitchFamily="34" charset="0"/>
                <a:cs typeface="Arial" pitchFamily="34" charset="0"/>
              </a:rPr>
              <a:t> </a:t>
            </a:r>
            <a:r>
              <a:rPr lang="es-PE" sz="1600" b="1" dirty="0" smtClean="0">
                <a:latin typeface="Arial" pitchFamily="34" charset="0"/>
                <a:cs typeface="Arial" pitchFamily="34" charset="0"/>
              </a:rPr>
              <a:t>matemático</a:t>
            </a:r>
            <a:r>
              <a:rPr lang="es-PE" sz="1600" b="1" dirty="0">
                <a:latin typeface="Arial" pitchFamily="34" charset="0"/>
                <a:cs typeface="Arial" pitchFamily="34" charset="0"/>
              </a:rPr>
              <a:t> </a:t>
            </a:r>
            <a:r>
              <a:rPr lang="es-PE" sz="1600" b="1" dirty="0" smtClean="0">
                <a:latin typeface="Arial" pitchFamily="34" charset="0"/>
                <a:cs typeface="Arial" pitchFamily="34" charset="0"/>
              </a:rPr>
              <a:t>de</a:t>
            </a:r>
            <a:r>
              <a:rPr lang="es-PE" sz="1600" b="1" dirty="0">
                <a:latin typeface="Arial" pitchFamily="34" charset="0"/>
                <a:cs typeface="Arial" pitchFamily="34" charset="0"/>
              </a:rPr>
              <a:t> </a:t>
            </a:r>
            <a:r>
              <a:rPr lang="es-PE" sz="1600" b="1" dirty="0" smtClean="0">
                <a:latin typeface="Arial" pitchFamily="34" charset="0"/>
                <a:cs typeface="Arial" pitchFamily="34" charset="0"/>
              </a:rPr>
              <a:t>la</a:t>
            </a:r>
            <a:r>
              <a:rPr lang="es-PE" sz="1600" b="1" dirty="0">
                <a:latin typeface="Arial" pitchFamily="34" charset="0"/>
                <a:cs typeface="Arial" pitchFamily="34" charset="0"/>
              </a:rPr>
              <a:t> </a:t>
            </a:r>
            <a:r>
              <a:rPr lang="es-PE" sz="1600" b="1" dirty="0" smtClean="0">
                <a:latin typeface="Arial" pitchFamily="34" charset="0"/>
                <a:cs typeface="Arial" pitchFamily="34" charset="0"/>
              </a:rPr>
              <a:t>ecuación</a:t>
            </a:r>
            <a:r>
              <a:rPr lang="es-PE" sz="1600" b="1" dirty="0">
                <a:latin typeface="Arial" pitchFamily="34" charset="0"/>
                <a:cs typeface="Arial" pitchFamily="34" charset="0"/>
              </a:rPr>
              <a:t> </a:t>
            </a:r>
            <a:r>
              <a:rPr lang="es-PE" sz="1600" b="1" dirty="0" smtClean="0">
                <a:latin typeface="Arial" pitchFamily="34" charset="0"/>
                <a:cs typeface="Arial" pitchFamily="34" charset="0"/>
              </a:rPr>
              <a:t>de</a:t>
            </a:r>
            <a:r>
              <a:rPr lang="es-PE" sz="1600" b="1" dirty="0">
                <a:latin typeface="Arial" pitchFamily="34" charset="0"/>
                <a:cs typeface="Arial" pitchFamily="34" charset="0"/>
              </a:rPr>
              <a:t> </a:t>
            </a:r>
            <a:r>
              <a:rPr lang="es-PE" sz="1600" b="1" dirty="0" smtClean="0">
                <a:latin typeface="Arial" pitchFamily="34" charset="0"/>
                <a:cs typeface="Arial" pitchFamily="34" charset="0"/>
              </a:rPr>
              <a:t>Shockley.</a:t>
            </a:r>
            <a:endParaRPr lang="es-PE" sz="1600" b="1" dirty="0">
              <a:latin typeface="Arial" pitchFamily="34" charset="0"/>
              <a:cs typeface="Arial" pitchFamily="34" charset="0"/>
            </a:endParaRPr>
          </a:p>
        </p:txBody>
      </p:sp>
      <p:pic>
        <p:nvPicPr>
          <p:cNvPr id="3078" name="imagerId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365104"/>
            <a:ext cx="2230737" cy="1735018"/>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835696" y="6237312"/>
            <a:ext cx="6912768" cy="400110"/>
          </a:xfrm>
          <a:prstGeom prst="rect">
            <a:avLst/>
          </a:prstGeom>
          <a:noFill/>
        </p:spPr>
        <p:txBody>
          <a:bodyPr wrap="square" rtlCol="0">
            <a:spAutoFit/>
          </a:bodyPr>
          <a:lstStyle/>
          <a:p>
            <a:r>
              <a:rPr lang="es-PE" sz="2000" b="1" dirty="0">
                <a:latin typeface="Arial" pitchFamily="34" charset="0"/>
                <a:cs typeface="Arial" pitchFamily="34" charset="0"/>
              </a:rPr>
              <a:t>Curva de funcionamiento real del diodo.</a:t>
            </a:r>
          </a:p>
        </p:txBody>
      </p:sp>
      <p:sp>
        <p:nvSpPr>
          <p:cNvPr id="11" name="10 Rectángulo"/>
          <p:cNvSpPr/>
          <p:nvPr/>
        </p:nvSpPr>
        <p:spPr>
          <a:xfrm>
            <a:off x="1187624" y="1196752"/>
            <a:ext cx="73448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11 Imagen" descr="Imagen3.png"/>
          <p:cNvPicPr>
            <a:picLocks noChangeAspect="1"/>
          </p:cNvPicPr>
          <p:nvPr/>
        </p:nvPicPr>
        <p:blipFill>
          <a:blip r:embed="rId4" cstate="print"/>
          <a:stretch>
            <a:fillRect/>
          </a:stretch>
        </p:blipFill>
        <p:spPr>
          <a:xfrm>
            <a:off x="1295128" y="1340768"/>
            <a:ext cx="7848872" cy="755842"/>
          </a:xfrm>
          <a:prstGeom prst="rect">
            <a:avLst/>
          </a:prstGeom>
        </p:spPr>
      </p:pic>
    </p:spTree>
    <p:extLst>
      <p:ext uri="{BB962C8B-B14F-4D97-AF65-F5344CB8AC3E}">
        <p14:creationId xmlns:p14="http://schemas.microsoft.com/office/powerpoint/2010/main" val="3126060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700808"/>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03</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539552" y="5157192"/>
            <a:ext cx="8280920" cy="1500187"/>
          </a:xfrm>
        </p:spPr>
        <p:txBody>
          <a:bodyPr>
            <a:normAutofit fontScale="55000" lnSpcReduction="20000"/>
          </a:bodyPr>
          <a:lstStyle/>
          <a:p>
            <a:pPr algn="just"/>
            <a:endParaRPr lang="es-ES" sz="2800" u="sng" dirty="0" smtClean="0">
              <a:latin typeface="Arial" pitchFamily="34" charset="0"/>
              <a:cs typeface="Arial" pitchFamily="34" charset="0"/>
            </a:endParaRPr>
          </a:p>
          <a:p>
            <a:pPr algn="just"/>
            <a:endParaRPr lang="es-ES" sz="2200" dirty="0" smtClean="0">
              <a:latin typeface="Arial" pitchFamily="34" charset="0"/>
              <a:cs typeface="Arial" pitchFamily="34" charset="0"/>
            </a:endParaRPr>
          </a:p>
          <a:p>
            <a:pPr algn="just"/>
            <a:endParaRPr lang="es-ES" sz="2200" b="1" dirty="0" smtClean="0">
              <a:solidFill>
                <a:schemeClr val="tx1"/>
              </a:solidFill>
              <a:latin typeface="Arial" pitchFamily="34" charset="0"/>
              <a:cs typeface="Arial" pitchFamily="34" charset="0"/>
            </a:endParaRPr>
          </a:p>
          <a:p>
            <a:pPr algn="just"/>
            <a:r>
              <a:rPr lang="es-ES" sz="4400" u="sng" kern="1200" dirty="0" smtClean="0">
                <a:solidFill>
                  <a:srgbClr val="002060"/>
                </a:solidFill>
                <a:latin typeface="Arial" pitchFamily="34" charset="0"/>
                <a:cs typeface="Arial" pitchFamily="34" charset="0"/>
              </a:rPr>
              <a:t>Objetivos:</a:t>
            </a:r>
            <a:r>
              <a:rPr lang="es-ES" sz="4400" b="0" kern="1200" dirty="0" smtClean="0">
                <a:solidFill>
                  <a:srgbClr val="002060"/>
                </a:solidFill>
                <a:latin typeface="Arial" pitchFamily="34" charset="0"/>
                <a:cs typeface="Arial" pitchFamily="34" charset="0"/>
              </a:rPr>
              <a:t> Explicar que indican las curvas características del diodo.</a:t>
            </a:r>
          </a:p>
          <a:p>
            <a:endParaRPr lang="es-ES" dirty="0">
              <a:solidFill>
                <a:schemeClr val="tx1"/>
              </a:solidFill>
            </a:endParaRPr>
          </a:p>
        </p:txBody>
      </p:sp>
      <p:sp>
        <p:nvSpPr>
          <p:cNvPr id="6" name="5 Rectángulo"/>
          <p:cNvSpPr/>
          <p:nvPr/>
        </p:nvSpPr>
        <p:spPr>
          <a:xfrm>
            <a:off x="1187624" y="3140968"/>
            <a:ext cx="7056784" cy="1077218"/>
          </a:xfrm>
          <a:prstGeom prst="rect">
            <a:avLst/>
          </a:prstGeom>
        </p:spPr>
        <p:txBody>
          <a:bodyPr wrap="square">
            <a:spAutoFit/>
          </a:bodyPr>
          <a:lstStyle/>
          <a:p>
            <a:pPr algn="ctr" fontAlgn="base">
              <a:spcBef>
                <a:spcPct val="20000"/>
              </a:spcBef>
              <a:spcAft>
                <a:spcPct val="0"/>
              </a:spcAft>
              <a:buClr>
                <a:schemeClr val="hlink"/>
              </a:buClr>
            </a:pPr>
            <a:r>
              <a:rPr lang="es-ES" sz="3200" b="1" dirty="0" smtClean="0">
                <a:latin typeface="Arial" pitchFamily="34" charset="0"/>
                <a:cs typeface="Arial" pitchFamily="34" charset="0"/>
              </a:rPr>
              <a:t>Resistencia de CD o Estadística Resistencia o Dinámica</a:t>
            </a:r>
          </a:p>
        </p:txBody>
      </p:sp>
    </p:spTree>
    <p:extLst>
      <p:ext uri="{BB962C8B-B14F-4D97-AF65-F5344CB8AC3E}">
        <p14:creationId xmlns:p14="http://schemas.microsoft.com/office/powerpoint/2010/main" val="666653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404664"/>
            <a:ext cx="7020272" cy="584775"/>
          </a:xfrm>
          <a:prstGeom prst="rect">
            <a:avLst/>
          </a:prstGeom>
          <a:noFill/>
        </p:spPr>
        <p:txBody>
          <a:bodyPr wrap="square" rtlCol="0">
            <a:spAutoFit/>
          </a:bodyPr>
          <a:lstStyle/>
          <a:p>
            <a:pPr algn="r"/>
            <a:r>
              <a:rPr lang="es-PE" sz="3200" b="1" u="sng" dirty="0" smtClean="0">
                <a:solidFill>
                  <a:schemeClr val="bg1"/>
                </a:solidFill>
                <a:latin typeface="Arial" pitchFamily="34" charset="0"/>
                <a:ea typeface="+mj-ea"/>
                <a:cs typeface="Arial" pitchFamily="34" charset="0"/>
              </a:rPr>
              <a:t>Resistencia de CD o Estática:</a:t>
            </a:r>
            <a:endParaRPr lang="es-PE" sz="3200" b="1" u="sng" dirty="0">
              <a:solidFill>
                <a:schemeClr val="bg1"/>
              </a:solidFill>
              <a:latin typeface="Arial" pitchFamily="34" charset="0"/>
              <a:ea typeface="+mj-ea"/>
              <a:cs typeface="Arial" pitchFamily="34" charset="0"/>
            </a:endParaRPr>
          </a:p>
        </p:txBody>
      </p:sp>
      <p:sp>
        <p:nvSpPr>
          <p:cNvPr id="3" name="2 CuadroTexto"/>
          <p:cNvSpPr txBox="1"/>
          <p:nvPr/>
        </p:nvSpPr>
        <p:spPr>
          <a:xfrm>
            <a:off x="179512" y="1340768"/>
            <a:ext cx="8568952" cy="2246769"/>
          </a:xfrm>
          <a:prstGeom prst="rect">
            <a:avLst/>
          </a:prstGeom>
          <a:noFill/>
        </p:spPr>
        <p:txBody>
          <a:bodyPr wrap="square" rtlCol="0">
            <a:spAutoFit/>
          </a:bodyPr>
          <a:lstStyle/>
          <a:p>
            <a:r>
              <a:rPr lang="es-PE" sz="2000" b="1" dirty="0">
                <a:latin typeface="Arial" pitchFamily="34" charset="0"/>
                <a:cs typeface="Arial" pitchFamily="34" charset="0"/>
              </a:rPr>
              <a:t>La resistencia estática R de un diodo se define como la relación entre la tensión y la</a:t>
            </a:r>
          </a:p>
          <a:p>
            <a:r>
              <a:rPr lang="es-PE" sz="2000" b="1" dirty="0">
                <a:latin typeface="Arial" pitchFamily="34" charset="0"/>
                <a:cs typeface="Arial" pitchFamily="34" charset="0"/>
              </a:rPr>
              <a:t>corriente V/I. En un punto cualquiera de la característica tensión-corriente del diodo, la</a:t>
            </a:r>
          </a:p>
          <a:p>
            <a:r>
              <a:rPr lang="es-PE" sz="2000" b="1" dirty="0">
                <a:latin typeface="Arial" pitchFamily="34" charset="0"/>
                <a:cs typeface="Arial" pitchFamily="34" charset="0"/>
              </a:rPr>
              <a:t>resistencia R es igual a la inversa de la pendiente de la línea que une el punto de</a:t>
            </a:r>
          </a:p>
          <a:p>
            <a:r>
              <a:rPr lang="es-PE" sz="2000" b="1" dirty="0">
                <a:latin typeface="Arial" pitchFamily="34" charset="0"/>
                <a:cs typeface="Arial" pitchFamily="34" charset="0"/>
              </a:rPr>
              <a:t>funcionamiento con el origen.</a:t>
            </a:r>
          </a:p>
        </p:txBody>
      </p:sp>
      <p:pic>
        <p:nvPicPr>
          <p:cNvPr id="1026" name="Picture 2" descr="http://cursos.tecmilenio.edu.mx/cursos/at8q3ozr5p/prof/ey/ey09002/comunes/imagenes/1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501008"/>
            <a:ext cx="4320480" cy="242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205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71191" y="332656"/>
            <a:ext cx="7272809" cy="584775"/>
          </a:xfrm>
          <a:prstGeom prst="rect">
            <a:avLst/>
          </a:prstGeom>
          <a:noFill/>
        </p:spPr>
        <p:txBody>
          <a:bodyPr wrap="square" rtlCol="0">
            <a:spAutoFit/>
          </a:bodyPr>
          <a:lstStyle/>
          <a:p>
            <a:pPr algn="r"/>
            <a:r>
              <a:rPr lang="es-PE" sz="3200" b="1" u="sng" dirty="0" smtClean="0">
                <a:solidFill>
                  <a:schemeClr val="bg1"/>
                </a:solidFill>
                <a:latin typeface="Arial" pitchFamily="34" charset="0"/>
                <a:ea typeface="+mj-ea"/>
                <a:cs typeface="Arial" pitchFamily="34" charset="0"/>
              </a:rPr>
              <a:t>Resistencia de AC o Dinámica</a:t>
            </a:r>
            <a:endParaRPr lang="es-PE" sz="3200" b="1" u="sng" dirty="0">
              <a:solidFill>
                <a:schemeClr val="bg1"/>
              </a:solidFill>
              <a:latin typeface="Arial" pitchFamily="34" charset="0"/>
              <a:ea typeface="+mj-ea"/>
              <a:cs typeface="Arial" pitchFamily="34" charset="0"/>
            </a:endParaRPr>
          </a:p>
        </p:txBody>
      </p:sp>
      <p:sp>
        <p:nvSpPr>
          <p:cNvPr id="5" name="4 CuadroTexto"/>
          <p:cNvSpPr txBox="1"/>
          <p:nvPr/>
        </p:nvSpPr>
        <p:spPr>
          <a:xfrm>
            <a:off x="395536" y="1196752"/>
            <a:ext cx="8136904" cy="2554545"/>
          </a:xfrm>
          <a:prstGeom prst="rect">
            <a:avLst/>
          </a:prstGeom>
          <a:noFill/>
        </p:spPr>
        <p:txBody>
          <a:bodyPr wrap="square" rtlCol="0">
            <a:spAutoFit/>
          </a:bodyPr>
          <a:lstStyle/>
          <a:p>
            <a:pPr marL="0" lvl="8" indent="-285750" algn="just">
              <a:buFont typeface="Wingdings" pitchFamily="2" charset="2"/>
              <a:buChar char="§"/>
            </a:pPr>
            <a:r>
              <a:rPr lang="es-PE" sz="2000" b="1" dirty="0" smtClean="0">
                <a:latin typeface="Arial" pitchFamily="34" charset="0"/>
                <a:cs typeface="Arial" pitchFamily="34" charset="0"/>
              </a:rPr>
              <a:t>Resulta </a:t>
            </a:r>
            <a:r>
              <a:rPr lang="es-PE" sz="2000" b="1" dirty="0">
                <a:latin typeface="Arial" pitchFamily="34" charset="0"/>
                <a:cs typeface="Arial" pitchFamily="34" charset="0"/>
              </a:rPr>
              <a:t>cuando existe una entrada senoidal y define un cambio específico en la corriente y el voltaje de la curva característica del </a:t>
            </a:r>
            <a:r>
              <a:rPr lang="es-PE" sz="2000" b="1" dirty="0" smtClean="0">
                <a:latin typeface="Arial" pitchFamily="34" charset="0"/>
                <a:cs typeface="Arial" pitchFamily="34" charset="0"/>
              </a:rPr>
              <a:t>diodo.</a:t>
            </a:r>
          </a:p>
          <a:p>
            <a:pPr marL="0" lvl="8" indent="-285750" algn="just">
              <a:buFont typeface="Wingdings" pitchFamily="2" charset="2"/>
              <a:buChar char="§"/>
            </a:pPr>
            <a:r>
              <a:rPr lang="es-PE" sz="2000" b="1" dirty="0" smtClean="0">
                <a:latin typeface="Arial" pitchFamily="34" charset="0"/>
                <a:cs typeface="Arial" pitchFamily="34" charset="0"/>
              </a:rPr>
              <a:t>De </a:t>
            </a:r>
            <a:r>
              <a:rPr lang="es-PE" sz="2000" b="1" dirty="0">
                <a:latin typeface="Arial" pitchFamily="34" charset="0"/>
                <a:cs typeface="Arial" pitchFamily="34" charset="0"/>
              </a:rPr>
              <a:t>forma matemática se define como la derivada de una función (ecuación de Shockley) en un punto particular (punto Q) es igual a la pendiente de la línea tangente dibujada en dicho punto. Por lo tanto, la pendiente de la recta tangente al punto Q es igual a la resistencia </a:t>
            </a:r>
            <a:r>
              <a:rPr lang="es-PE" sz="2000" b="1" dirty="0" smtClean="0">
                <a:latin typeface="Arial" pitchFamily="34" charset="0"/>
                <a:cs typeface="Arial" pitchFamily="34" charset="0"/>
              </a:rPr>
              <a:t>dinámica</a:t>
            </a:r>
            <a:r>
              <a:rPr lang="es-PE" sz="1600" b="1" dirty="0">
                <a:solidFill>
                  <a:prstClr val="white"/>
                </a:solidFill>
                <a:latin typeface="Arial Narrow" pitchFamily="34" charset="0"/>
              </a:rPr>
              <a:t>.</a:t>
            </a:r>
            <a:r>
              <a:rPr lang="es-PE" sz="1600" b="1" dirty="0" smtClean="0">
                <a:solidFill>
                  <a:prstClr val="white"/>
                </a:solidFill>
                <a:latin typeface="Arial Narrow" pitchFamily="34" charset="0"/>
              </a:rPr>
              <a:t> </a:t>
            </a:r>
            <a:r>
              <a:rPr lang="es-PE" sz="1600" b="1" dirty="0">
                <a:solidFill>
                  <a:prstClr val="white"/>
                </a:solidFill>
                <a:latin typeface="Arial Narrow" pitchFamily="34" charset="0"/>
              </a:rPr>
              <a:t>igual a la derivada de V</a:t>
            </a:r>
            <a:r>
              <a:rPr lang="es-PE" sz="1600" b="1" baseline="-25000" dirty="0">
                <a:solidFill>
                  <a:prstClr val="white"/>
                </a:solidFill>
                <a:latin typeface="Arial Narrow" pitchFamily="34" charset="0"/>
              </a:rPr>
              <a:t>D</a:t>
            </a:r>
            <a:r>
              <a:rPr lang="es-PE" sz="1600" b="1" dirty="0">
                <a:solidFill>
                  <a:prstClr val="white"/>
                </a:solidFill>
                <a:latin typeface="Arial Narrow" pitchFamily="34" charset="0"/>
              </a:rPr>
              <a:t> respecto a I</a:t>
            </a:r>
            <a:r>
              <a:rPr lang="es-PE" sz="1600" b="1" baseline="-25000" dirty="0">
                <a:solidFill>
                  <a:prstClr val="white"/>
                </a:solidFill>
                <a:latin typeface="Arial Narrow" pitchFamily="34" charset="0"/>
              </a:rPr>
              <a:t>D</a:t>
            </a:r>
            <a:r>
              <a:rPr lang="es-PE" sz="1600" b="1" dirty="0">
                <a:solidFill>
                  <a:prstClr val="white"/>
                </a:solidFill>
                <a:latin typeface="Arial Narrow" pitchFamily="34" charset="0"/>
              </a:rPr>
              <a:t>.</a:t>
            </a:r>
          </a:p>
        </p:txBody>
      </p:sp>
      <p:pic>
        <p:nvPicPr>
          <p:cNvPr id="2050" name="Picture 2" descr="http://cursos.tecmilenio.edu.mx/cursos/at8q3ozr5p/prof/ey/ey09002/comunes/imagenes/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933056"/>
            <a:ext cx="4780583"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ursos.tecmilenio.edu.mx/cursos/at8q3ozr5p/prof/ey/ey09002/comunes/imagenes/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653136"/>
            <a:ext cx="293370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62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1052736"/>
            <a:ext cx="8820472" cy="1261884"/>
          </a:xfrm>
          <a:prstGeom prst="rect">
            <a:avLst/>
          </a:prstGeom>
          <a:noFill/>
        </p:spPr>
        <p:txBody>
          <a:bodyPr wrap="square" rtlCol="0">
            <a:spAutoFit/>
          </a:bodyPr>
          <a:lstStyle/>
          <a:p>
            <a:r>
              <a:rPr lang="es-PE" sz="2000" b="1" dirty="0">
                <a:latin typeface="Arial" pitchFamily="34" charset="0"/>
                <a:cs typeface="Arial" pitchFamily="34" charset="0"/>
              </a:rPr>
              <a:t>Haciendo n = 1 (Si o Ge para aumento vertical de la curva característica): K = 11600/n = 11600 a temperatura ambiente (250 C): TK = 2730C + 250C = 2980C</a:t>
            </a:r>
            <a:r>
              <a:rPr lang="es-PE" sz="2000" b="1" dirty="0" smtClean="0">
                <a:latin typeface="Arial" pitchFamily="34" charset="0"/>
                <a:cs typeface="Arial" pitchFamily="34" charset="0"/>
              </a:rPr>
              <a:t>.</a:t>
            </a:r>
          </a:p>
          <a:p>
            <a:endParaRPr lang="es-PE" sz="1600" b="1" dirty="0">
              <a:solidFill>
                <a:prstClr val="white"/>
              </a:solidFill>
              <a:latin typeface="Arial Narrow"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852936"/>
            <a:ext cx="8953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3528" y="2132856"/>
            <a:ext cx="8280920" cy="707886"/>
          </a:xfrm>
          <a:prstGeom prst="rect">
            <a:avLst/>
          </a:prstGeom>
          <a:noFill/>
        </p:spPr>
        <p:txBody>
          <a:bodyPr wrap="square" rtlCol="0">
            <a:spAutoFit/>
          </a:bodyPr>
          <a:lstStyle/>
          <a:p>
            <a:r>
              <a:rPr lang="es-PE" sz="2000" b="1" dirty="0">
                <a:latin typeface="Arial" pitchFamily="34" charset="0"/>
                <a:cs typeface="Arial" pitchFamily="34" charset="0"/>
              </a:rPr>
              <a:t>Representa el valor de la corriente del diodo en región directa, es decir:</a:t>
            </a:r>
          </a:p>
        </p:txBody>
      </p:sp>
      <p:pic>
        <p:nvPicPr>
          <p:cNvPr id="3076" name="Picture 4" descr="http://cursos.tecmilenio.edu.mx/cursos/at8q3ozr5p/prof/ey/ey09002/comunes/imagene_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3789040"/>
            <a:ext cx="1285875" cy="6477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91724" y="3068960"/>
            <a:ext cx="3504212" cy="338554"/>
          </a:xfrm>
          <a:prstGeom prst="rect">
            <a:avLst/>
          </a:prstGeom>
          <a:noFill/>
        </p:spPr>
        <p:txBody>
          <a:bodyPr wrap="square" rtlCol="0">
            <a:spAutoFit/>
          </a:bodyPr>
          <a:lstStyle/>
          <a:p>
            <a:r>
              <a:rPr lang="es-PE" sz="1600" b="1" dirty="0">
                <a:solidFill>
                  <a:prstClr val="white"/>
                </a:solidFill>
                <a:latin typeface="Arial Narrow" pitchFamily="34" charset="0"/>
              </a:rPr>
              <a:t>Sustituyendo lo anterior, obtenemos:</a:t>
            </a:r>
          </a:p>
        </p:txBody>
      </p:sp>
      <p:pic>
        <p:nvPicPr>
          <p:cNvPr id="3078" name="Picture 6" descr="http://cursos.tecmilenio.edu.mx/cursos/at8q3ozr5p/prof/ey/ey09002/comunes/imagene_2/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725144"/>
            <a:ext cx="3514725"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93784" y="4320364"/>
            <a:ext cx="8238656" cy="584775"/>
          </a:xfrm>
          <a:prstGeom prst="rect">
            <a:avLst/>
          </a:prstGeom>
          <a:noFill/>
        </p:spPr>
        <p:txBody>
          <a:bodyPr wrap="square" rtlCol="0">
            <a:spAutoFit/>
          </a:bodyPr>
          <a:lstStyle/>
          <a:p>
            <a:r>
              <a:rPr lang="es-PE" sz="1600" b="1" dirty="0">
                <a:solidFill>
                  <a:prstClr val="white"/>
                </a:solidFill>
                <a:latin typeface="Arial Narrow" pitchFamily="34" charset="0"/>
              </a:rPr>
              <a:t>Ahora, la resistencia se define por la relación del voltaje a la corriente y la derivada representa el inverso de ésta, por lo tanto: </a:t>
            </a:r>
          </a:p>
        </p:txBody>
      </p:sp>
      <p:pic>
        <p:nvPicPr>
          <p:cNvPr id="3080" name="Picture 8" descr="http://cursos.tecmilenio.edu.mx/cursos/at8q3ozr5p/prof/ey/ey09002/comunes/imagene_2/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5589240"/>
            <a:ext cx="4032448" cy="9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528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196752"/>
            <a:ext cx="8568952" cy="923330"/>
          </a:xfrm>
          <a:prstGeom prst="rect">
            <a:avLst/>
          </a:prstGeom>
          <a:noFill/>
        </p:spPr>
        <p:txBody>
          <a:bodyPr wrap="square" rtlCol="0">
            <a:spAutoFit/>
          </a:bodyPr>
          <a:lstStyle/>
          <a:p>
            <a:pPr algn="just"/>
            <a:r>
              <a:rPr lang="es-PE" b="1" dirty="0">
                <a:latin typeface="Arial" pitchFamily="34" charset="0"/>
                <a:cs typeface="Arial" pitchFamily="34" charset="0"/>
              </a:rPr>
              <a:t>Esta ecuación sólo es precisa para valores de ID que se encuentran en la región ascendente vertical de la curva característica, para valores menores se toma n = 2 (Si) y la ecuación se transforma en: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2132856"/>
            <a:ext cx="134302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3528" y="2852936"/>
            <a:ext cx="8496944" cy="1200329"/>
          </a:xfrm>
          <a:prstGeom prst="rect">
            <a:avLst/>
          </a:prstGeom>
          <a:noFill/>
        </p:spPr>
        <p:txBody>
          <a:bodyPr wrap="square" rtlCol="0">
            <a:spAutoFit/>
          </a:bodyPr>
          <a:lstStyle/>
          <a:p>
            <a:pPr algn="just"/>
            <a:r>
              <a:rPr lang="es-PE" b="1" dirty="0">
                <a:latin typeface="Arial" pitchFamily="34" charset="0"/>
                <a:cs typeface="Arial" pitchFamily="34" charset="0"/>
              </a:rPr>
              <a:t>Resistencia de CA o Dinámica: la resistencia promedio, cuando la señal senoidal no es pequeña señal, está definida por una línea recta dibujada entre las dos intersecciones que establecen los valores mínimos y máximos del voltaje senoidal:</a:t>
            </a:r>
          </a:p>
        </p:txBody>
      </p:sp>
      <p:pic>
        <p:nvPicPr>
          <p:cNvPr id="4102" name="Picture 6" descr="http://cursos.tecmilenio.edu.mx/cursos/at8q3ozr5p/prof/ey/ey09002/comunes/imagenes/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3861048"/>
            <a:ext cx="3575273" cy="268145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cursos.tecmilenio.edu.mx/cursos/at8q3ozr5p/prof/ey/ey09002/comunes/imagenes/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581128"/>
            <a:ext cx="1281753" cy="82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306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772816"/>
            <a:ext cx="7772400" cy="1362075"/>
          </a:xfrm>
        </p:spPr>
        <p:txBody>
          <a:bodyPr/>
          <a:lstStyle/>
          <a:p>
            <a:pPr algn="ctr"/>
            <a:r>
              <a:rPr lang="es-ES" sz="4800" b="1" u="sng" kern="1200" cap="all" dirty="0" smtClean="0">
                <a:solidFill>
                  <a:srgbClr val="002060"/>
                </a:solidFill>
                <a:latin typeface="AR JULIAN" pitchFamily="2" charset="0"/>
                <a:ea typeface="+mn-ea"/>
                <a:cs typeface="Arial" pitchFamily="34" charset="0"/>
              </a:rPr>
              <a:t>TEMA No 04</a:t>
            </a:r>
            <a:endParaRPr lang="es-ES" sz="4800" b="1" u="sng" kern="1200" cap="all"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395536" y="2996952"/>
            <a:ext cx="7772400" cy="1500187"/>
          </a:xfrm>
        </p:spPr>
        <p:txBody>
          <a:bodyPr>
            <a:normAutofit fontScale="70000" lnSpcReduction="20000"/>
          </a:bodyPr>
          <a:lstStyle/>
          <a:p>
            <a:pPr algn="ctr"/>
            <a:r>
              <a:rPr lang="es-ES" sz="4100" kern="1200" dirty="0" smtClean="0">
                <a:solidFill>
                  <a:schemeClr val="tx1"/>
                </a:solidFill>
                <a:latin typeface="Arial" pitchFamily="34" charset="0"/>
                <a:cs typeface="Arial" pitchFamily="34" charset="0"/>
              </a:rPr>
              <a:t>Circuitos equivalentes modelos del diodo. Corrientes de desplazamiento y difusión, efecto de la temperatura.</a:t>
            </a:r>
          </a:p>
          <a:p>
            <a:pPr algn="just"/>
            <a:r>
              <a:rPr lang="es-ES" dirty="0" smtClean="0">
                <a:solidFill>
                  <a:schemeClr val="tx1"/>
                </a:solidFill>
                <a:latin typeface="Arial" pitchFamily="34" charset="0"/>
                <a:cs typeface="Arial" pitchFamily="34" charset="0"/>
              </a:rPr>
              <a:t>.</a:t>
            </a:r>
            <a:endParaRPr lang="es-ES" dirty="0">
              <a:solidFill>
                <a:schemeClr val="tx1"/>
              </a:solidFill>
            </a:endParaRPr>
          </a:p>
        </p:txBody>
      </p:sp>
      <p:sp>
        <p:nvSpPr>
          <p:cNvPr id="4" name="3 Rectángulo"/>
          <p:cNvSpPr/>
          <p:nvPr/>
        </p:nvSpPr>
        <p:spPr>
          <a:xfrm>
            <a:off x="251520" y="5805264"/>
            <a:ext cx="8352928" cy="830997"/>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a:t>
            </a:r>
            <a:r>
              <a:rPr lang="es-ES" sz="2400" dirty="0" smtClean="0">
                <a:solidFill>
                  <a:srgbClr val="002060"/>
                </a:solidFill>
                <a:latin typeface="Arial" pitchFamily="34" charset="0"/>
                <a:cs typeface="Arial" pitchFamily="34" charset="0"/>
              </a:rPr>
              <a:t>: Identificar al dispositivo y modelos </a:t>
            </a:r>
            <a:r>
              <a:rPr lang="es-ES" sz="2400" dirty="0" err="1" smtClean="0">
                <a:solidFill>
                  <a:srgbClr val="002060"/>
                </a:solidFill>
                <a:latin typeface="Arial" pitchFamily="34" charset="0"/>
                <a:cs typeface="Arial" pitchFamily="34" charset="0"/>
              </a:rPr>
              <a:t>caracteristicos</a:t>
            </a:r>
            <a:r>
              <a:rPr lang="es-ES" sz="2400" dirty="0" smtClean="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567061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268760"/>
            <a:ext cx="8964488" cy="5184576"/>
          </a:xfrm>
        </p:spPr>
        <p:txBody>
          <a:bodyPr>
            <a:normAutofit fontScale="25000" lnSpcReduction="20000"/>
          </a:bodyPr>
          <a:lstStyle/>
          <a:p>
            <a:pPr algn="just">
              <a:lnSpc>
                <a:spcPct val="170000"/>
              </a:lnSpc>
            </a:pPr>
            <a:r>
              <a:rPr lang="es-PE" sz="4800" dirty="0" smtClean="0">
                <a:latin typeface="Arial" pitchFamily="34" charset="0"/>
                <a:cs typeface="Arial" pitchFamily="34" charset="0"/>
              </a:rPr>
              <a:t>U</a:t>
            </a:r>
            <a:r>
              <a:rPr lang="es-PE" sz="5200" dirty="0" smtClean="0">
                <a:latin typeface="Arial" pitchFamily="34" charset="0"/>
                <a:cs typeface="Arial" pitchFamily="34" charset="0"/>
              </a:rPr>
              <a:t>na técnica para obtener un circuito equivalente para un Diodo consiste en aproximar las características del dispositivo utilizando segmentos de líneas rectas. </a:t>
            </a:r>
            <a:br>
              <a:rPr lang="es-PE" sz="5200" dirty="0" smtClean="0">
                <a:latin typeface="Arial" pitchFamily="34" charset="0"/>
                <a:cs typeface="Arial" pitchFamily="34" charset="0"/>
              </a:rPr>
            </a:br>
            <a:r>
              <a:rPr lang="es-PE" sz="5200" dirty="0" smtClean="0">
                <a:latin typeface="Arial" pitchFamily="34" charset="0"/>
                <a:cs typeface="Arial" pitchFamily="34" charset="0"/>
              </a:rPr>
              <a:t>Las líneas rectas no representaran una copia exacta de las características reales, especialmente en la región del punto de inflexión; sin embargo los elementos, los segmentos resultantes son lo suficientemente aproximados ala curva real que posible establecer un circuito equivalente que proporcionara una primera aproximación excelente al comportamiento real del dispositivo. </a:t>
            </a:r>
            <a:br>
              <a:rPr lang="es-PE" sz="5200" dirty="0" smtClean="0">
                <a:latin typeface="Arial" pitchFamily="34" charset="0"/>
                <a:cs typeface="Arial" pitchFamily="34" charset="0"/>
              </a:rPr>
            </a:br>
            <a:r>
              <a:rPr lang="es-PE" sz="5200" dirty="0" smtClean="0">
                <a:latin typeface="Arial" pitchFamily="34" charset="0"/>
                <a:cs typeface="Arial" pitchFamily="34" charset="0"/>
              </a:rPr>
              <a:t>Entonces esto se define el nivel de resistencia del dispositivo cuando este se encuentra en estado de encendido. El Diodo ideal se creo con el objetivo de establecer que solo existe una sola dirección de conducción a través del dispositivo y que una condición despolarización inversa para el dispositivo ocasionara el estado de circuito abierto. </a:t>
            </a:r>
            <a:br>
              <a:rPr lang="es-PE" sz="5200" dirty="0" smtClean="0">
                <a:latin typeface="Arial" pitchFamily="34" charset="0"/>
                <a:cs typeface="Arial" pitchFamily="34" charset="0"/>
              </a:rPr>
            </a:br>
            <a:r>
              <a:rPr lang="es-PE" sz="5200" b="1" dirty="0" smtClean="0">
                <a:latin typeface="Arial" pitchFamily="34" charset="0"/>
                <a:cs typeface="Arial" pitchFamily="34" charset="0"/>
              </a:rPr>
              <a:t>Por ejemplo</a:t>
            </a:r>
            <a:r>
              <a:rPr lang="es-PE" sz="5200" dirty="0" smtClean="0">
                <a:latin typeface="Arial" pitchFamily="34" charset="0"/>
                <a:cs typeface="Arial" pitchFamily="34" charset="0"/>
              </a:rPr>
              <a:t>: el Diodo semiconductor de silicio no alcanza el punto de conducción si no hasta que Vd. llegue a 0.7v bajo polarización directa, de esta manera debe existir en circuito equivalente una batería Vt que se oponga a la dirección de conducción. Esta batería solo indica que el voltaje atreves del dispositivo deberá ser mayor que el voltage de umbral de la batería antes de que pueda establecerse una conducción atreves del dispositivo en la dirección determinada por el iodo ideal. Cuando la conducción restablezca, la resistencia del Diodo será el valor especificado de Rav. </a:t>
            </a:r>
            <a:br>
              <a:rPr lang="es-PE" sz="5200" dirty="0" smtClean="0">
                <a:latin typeface="Arial" pitchFamily="34" charset="0"/>
                <a:cs typeface="Arial" pitchFamily="34" charset="0"/>
              </a:rPr>
            </a:br>
            <a:r>
              <a:rPr lang="es-PE" sz="4800" dirty="0" smtClean="0">
                <a:latin typeface="Arial" pitchFamily="34" charset="0"/>
                <a:cs typeface="Arial" pitchFamily="34" charset="0"/>
              </a:rPr>
              <a:t/>
            </a:r>
            <a:br>
              <a:rPr lang="es-PE" sz="4800" dirty="0" smtClean="0">
                <a:latin typeface="Arial" pitchFamily="34" charset="0"/>
                <a:cs typeface="Arial" pitchFamily="34" charset="0"/>
              </a:rPr>
            </a:br>
            <a:endParaRPr lang="es-PE" sz="4800" dirty="0" smtClean="0">
              <a:latin typeface="Arial" pitchFamily="34" charset="0"/>
              <a:cs typeface="Arial" pitchFamily="34" charset="0"/>
            </a:endParaRPr>
          </a:p>
          <a:p>
            <a:endParaRPr lang="es-ES" dirty="0"/>
          </a:p>
        </p:txBody>
      </p:sp>
      <p:sp>
        <p:nvSpPr>
          <p:cNvPr id="4" name="3 Rectángulo"/>
          <p:cNvSpPr/>
          <p:nvPr/>
        </p:nvSpPr>
        <p:spPr>
          <a:xfrm>
            <a:off x="2159224" y="548680"/>
            <a:ext cx="6984776" cy="400110"/>
          </a:xfrm>
          <a:prstGeom prst="rect">
            <a:avLst/>
          </a:prstGeom>
        </p:spPr>
        <p:txBody>
          <a:bodyPr wrap="square">
            <a:spAutoFit/>
          </a:bodyPr>
          <a:lstStyle/>
          <a:p>
            <a:pPr algn="r"/>
            <a:r>
              <a:rPr lang="es-PE" sz="2000" b="1" u="sng" dirty="0" smtClean="0">
                <a:solidFill>
                  <a:schemeClr val="bg1"/>
                </a:solidFill>
                <a:latin typeface="Arial" pitchFamily="34" charset="0"/>
                <a:cs typeface="Arial" pitchFamily="34" charset="0"/>
              </a:rPr>
              <a:t>CIRCUITO EQUIVALENTE DE SEGMENTOS LINEALES </a:t>
            </a:r>
            <a:endParaRPr lang="es-ES" sz="2000" u="sng"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33442"/>
            <a:ext cx="8640960" cy="5824558"/>
          </a:xfrm>
        </p:spPr>
        <p:txBody>
          <a:bodyPr>
            <a:normAutofit lnSpcReduction="10000"/>
          </a:bodyPr>
          <a:lstStyle/>
          <a:p>
            <a:r>
              <a:rPr lang="es-PE" sz="2000" b="1" u="sng" dirty="0" smtClean="0"/>
              <a:t>CIRCUITO EQUIVALENTE SIMPLIFICADO</a:t>
            </a:r>
            <a:r>
              <a:rPr lang="es-PE" b="1" dirty="0" smtClean="0"/>
              <a:t> </a:t>
            </a:r>
            <a:br>
              <a:rPr lang="es-PE" b="1" dirty="0" smtClean="0"/>
            </a:br>
            <a:r>
              <a:rPr lang="es-PE" b="1" dirty="0" smtClean="0"/>
              <a:t/>
            </a:r>
            <a:br>
              <a:rPr lang="es-PE" b="1" dirty="0" smtClean="0"/>
            </a:br>
            <a:r>
              <a:rPr lang="es-PE" sz="1600" dirty="0" smtClean="0"/>
              <a:t>Para la mayoría de las aplicaciones, la resistencia R es lo suficientemente pequeña para compararla con los otros elementos de la red, como para poder ignorarla. La eliminación de R del circuito equivalente es similar a afirmar que las características del Diodo. Esta aproximación se utiliza frecuentemente en el análisis de circuitos semiconductores. El circuito equivalente reducido se muestra manifiesta que valores nominales n un sistema electrónico, un Diodo de silicio polarizado directamente, bajo condiciones de corriente </a:t>
            </a:r>
            <a:r>
              <a:rPr lang="es-PE" sz="1600" dirty="0" err="1" smtClean="0"/>
              <a:t>dc</a:t>
            </a:r>
            <a:r>
              <a:rPr lang="es-PE" sz="1600" dirty="0" smtClean="0"/>
              <a:t> tendrá una caída de 0.7v atreves de el, en el estado reconducción a cualquier nivel de corriente del diodo (dentro de los valores nominales). </a:t>
            </a:r>
          </a:p>
          <a:p>
            <a:r>
              <a:rPr lang="es-PE" sz="2000" b="1" u="sng" dirty="0" smtClean="0"/>
              <a:t>CIRCUITO EQUIVALENTE IDEAL</a:t>
            </a:r>
            <a:r>
              <a:rPr lang="es-PE" sz="2000" b="1" dirty="0" smtClean="0"/>
              <a:t> </a:t>
            </a:r>
            <a:r>
              <a:rPr lang="es-PE" sz="1600" b="1" dirty="0" smtClean="0"/>
              <a:t/>
            </a:r>
            <a:br>
              <a:rPr lang="es-PE" sz="1600" b="1" dirty="0" smtClean="0"/>
            </a:br>
            <a:r>
              <a:rPr lang="es-PE" sz="1600" b="1" dirty="0" smtClean="0"/>
              <a:t/>
            </a:r>
            <a:br>
              <a:rPr lang="es-PE" sz="1600" b="1" dirty="0" smtClean="0"/>
            </a:br>
            <a:r>
              <a:rPr lang="es-PE" sz="1600" dirty="0" smtClean="0"/>
              <a:t>Una ves que se eliminado R del circuito equivalente vayamos a un paso adelante restablezcamos que un nivel de 0.7 v normalmente puede ignorarse cuando se compara con el nivel se voltaje aplicado. En este caso, el circuito equivalente se reducirá al de un Diodo ideal con sus características. </a:t>
            </a:r>
            <a:br>
              <a:rPr lang="es-PE" sz="1600" dirty="0" smtClean="0"/>
            </a:br>
            <a:r>
              <a:rPr lang="es-PE" sz="1600" dirty="0" smtClean="0"/>
              <a:t>En la industria, una popular sustitución de la frase "circuito equivalente Diodo, un modelo por definición es una representación de un dispositivo, objeto, sistema, u otro existente. </a:t>
            </a:r>
            <a:endParaRPr lang="es-E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1259632" y="1198032"/>
            <a:ext cx="6696324" cy="56599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628800"/>
            <a:ext cx="7772400" cy="1362075"/>
          </a:xfrm>
        </p:spPr>
        <p:txBody>
          <a:bodyPr/>
          <a:lstStyle/>
          <a:p>
            <a:pPr algn="ctr"/>
            <a:r>
              <a:rPr lang="es-ES" sz="4800" b="1" u="sng" kern="1200" cap="all" dirty="0" smtClean="0">
                <a:solidFill>
                  <a:srgbClr val="002060"/>
                </a:solidFill>
                <a:latin typeface="AR JULIAN" pitchFamily="2" charset="0"/>
                <a:ea typeface="+mn-ea"/>
                <a:cs typeface="Arial" pitchFamily="34" charset="0"/>
              </a:rPr>
              <a:t>TEMA No 01</a:t>
            </a:r>
            <a:endParaRPr lang="es-ES" sz="4800" b="1" u="sng" kern="1200" cap="all"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p:txBody>
          <a:bodyPr>
            <a:normAutofit/>
          </a:bodyPr>
          <a:lstStyle/>
          <a:p>
            <a:pPr algn="ctr"/>
            <a:r>
              <a:rPr lang="es-ES" sz="3200" dirty="0" smtClean="0">
                <a:latin typeface="Arial" pitchFamily="34" charset="0"/>
                <a:cs typeface="Arial" pitchFamily="34" charset="0"/>
              </a:rPr>
              <a:t>Niveles de Energía, materiales extrínsecos tipo P y N.</a:t>
            </a:r>
          </a:p>
        </p:txBody>
      </p:sp>
      <p:sp>
        <p:nvSpPr>
          <p:cNvPr id="4" name="3 Rectángulo"/>
          <p:cNvSpPr/>
          <p:nvPr/>
        </p:nvSpPr>
        <p:spPr>
          <a:xfrm>
            <a:off x="179512" y="5373216"/>
            <a:ext cx="8748464" cy="1200329"/>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a:t>
            </a:r>
            <a:r>
              <a:rPr lang="es-ES" sz="2400" dirty="0" smtClean="0">
                <a:solidFill>
                  <a:srgbClr val="002060"/>
                </a:solidFill>
                <a:latin typeface="Arial" pitchFamily="34" charset="0"/>
                <a:cs typeface="Arial" pitchFamily="34" charset="0"/>
              </a:rPr>
              <a:t> Explicar como se enlaza entre si los átomos para formar cristales. Mostrar la relación entre los niveles de energía de un átomo y la corriente.</a:t>
            </a:r>
          </a:p>
        </p:txBody>
      </p:sp>
    </p:spTree>
    <p:extLst>
      <p:ext uri="{BB962C8B-B14F-4D97-AF65-F5344CB8AC3E}">
        <p14:creationId xmlns:p14="http://schemas.microsoft.com/office/powerpoint/2010/main" val="3567061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835696" y="476672"/>
            <a:ext cx="7056437" cy="523220"/>
          </a:xfrm>
          <a:prstGeom prst="rect">
            <a:avLst/>
          </a:prstGeom>
          <a:noFill/>
          <a:ln w="9525">
            <a:noFill/>
            <a:miter lim="800000"/>
            <a:headEnd/>
            <a:tailEnd/>
          </a:ln>
          <a:effectLst/>
        </p:spPr>
        <p:txBody>
          <a:bodyPr>
            <a:spAutoFit/>
          </a:bodyPr>
          <a:lstStyle/>
          <a:p>
            <a:pPr algn="r">
              <a:spcBef>
                <a:spcPct val="50000"/>
              </a:spcBef>
            </a:pPr>
            <a:r>
              <a:rPr lang="es-ES_tradnl" sz="2800" b="1" u="sng" dirty="0">
                <a:solidFill>
                  <a:schemeClr val="bg1"/>
                </a:solidFill>
              </a:rPr>
              <a:t>Corrientes de difusión</a:t>
            </a:r>
            <a:endParaRPr lang="es-MX" sz="2800" b="1" u="sng" dirty="0">
              <a:solidFill>
                <a:schemeClr val="bg1"/>
              </a:solidFill>
            </a:endParaRPr>
          </a:p>
        </p:txBody>
      </p:sp>
      <p:sp>
        <p:nvSpPr>
          <p:cNvPr id="7" name="Text Box 5"/>
          <p:cNvSpPr txBox="1">
            <a:spLocks noChangeArrowheads="1"/>
          </p:cNvSpPr>
          <p:nvPr/>
        </p:nvSpPr>
        <p:spPr bwMode="auto">
          <a:xfrm>
            <a:off x="250825" y="1341438"/>
            <a:ext cx="8569325" cy="825500"/>
          </a:xfrm>
          <a:prstGeom prst="rect">
            <a:avLst/>
          </a:prstGeom>
          <a:noFill/>
          <a:ln w="9525">
            <a:noFill/>
            <a:miter lim="800000"/>
            <a:headEnd/>
            <a:tailEnd/>
          </a:ln>
          <a:effectLst/>
        </p:spPr>
        <p:txBody>
          <a:bodyPr>
            <a:spAutoFit/>
          </a:bodyPr>
          <a:lstStyle/>
          <a:p>
            <a:pPr>
              <a:spcBef>
                <a:spcPct val="50000"/>
              </a:spcBef>
              <a:tabLst>
                <a:tab pos="534988" algn="l"/>
              </a:tabLst>
            </a:pPr>
            <a:r>
              <a:rPr lang="es-ES_tradnl" sz="1600" b="1" dirty="0" smtClean="0"/>
              <a:t>Son </a:t>
            </a:r>
            <a:r>
              <a:rPr lang="es-ES_tradnl" sz="1600" b="1" dirty="0"/>
              <a:t>debidas al gradiente de concentración en el dopado del semiconductor. Es un fenómeno estadístico debido a la agitación térmica y no a repulsión de cargas de distinto o igual signo. </a:t>
            </a:r>
            <a:endParaRPr lang="es-MX" sz="1600" b="1" dirty="0"/>
          </a:p>
        </p:txBody>
      </p:sp>
      <p:grpSp>
        <p:nvGrpSpPr>
          <p:cNvPr id="2" name="Group 16"/>
          <p:cNvGrpSpPr>
            <a:grpSpLocks/>
          </p:cNvGrpSpPr>
          <p:nvPr/>
        </p:nvGrpSpPr>
        <p:grpSpPr bwMode="auto">
          <a:xfrm>
            <a:off x="611188" y="2133600"/>
            <a:ext cx="2520950" cy="2420938"/>
            <a:chOff x="249" y="1389"/>
            <a:chExt cx="1452" cy="1401"/>
          </a:xfrm>
        </p:grpSpPr>
        <p:sp>
          <p:nvSpPr>
            <p:cNvPr id="9" name="Line 6"/>
            <p:cNvSpPr>
              <a:spLocks noChangeShapeType="1"/>
            </p:cNvSpPr>
            <p:nvPr/>
          </p:nvSpPr>
          <p:spPr bwMode="auto">
            <a:xfrm>
              <a:off x="385" y="1570"/>
              <a:ext cx="0" cy="1044"/>
            </a:xfrm>
            <a:prstGeom prst="line">
              <a:avLst/>
            </a:prstGeom>
            <a:noFill/>
            <a:ln w="9525">
              <a:solidFill>
                <a:schemeClr val="tx1"/>
              </a:solidFill>
              <a:round/>
              <a:headEnd/>
              <a:tailEnd/>
            </a:ln>
            <a:effectLst/>
          </p:spPr>
          <p:txBody>
            <a:bodyPr/>
            <a:lstStyle/>
            <a:p>
              <a:endParaRPr lang="es-ES" dirty="0"/>
            </a:p>
          </p:txBody>
        </p:sp>
        <p:sp>
          <p:nvSpPr>
            <p:cNvPr id="10" name="Rectangle 7"/>
            <p:cNvSpPr>
              <a:spLocks noChangeArrowheads="1"/>
            </p:cNvSpPr>
            <p:nvPr/>
          </p:nvSpPr>
          <p:spPr bwMode="auto">
            <a:xfrm>
              <a:off x="385" y="1752"/>
              <a:ext cx="1180" cy="680"/>
            </a:xfrm>
            <a:prstGeom prst="rect">
              <a:avLst/>
            </a:prstGeom>
            <a:gradFill rotWithShape="1">
              <a:gsLst>
                <a:gs pos="0">
                  <a:srgbClr val="566869"/>
                </a:gs>
                <a:gs pos="100000">
                  <a:schemeClr val="bg1">
                    <a:alpha val="3999"/>
                  </a:schemeClr>
                </a:gs>
              </a:gsLst>
              <a:lin ang="0" scaled="1"/>
            </a:gradFill>
            <a:ln w="9525">
              <a:noFill/>
              <a:miter lim="800000"/>
              <a:headEnd/>
              <a:tailEnd/>
            </a:ln>
            <a:effectLst/>
          </p:spPr>
          <p:txBody>
            <a:bodyPr wrap="none" anchor="ctr"/>
            <a:lstStyle/>
            <a:p>
              <a:endParaRPr lang="es-ES" dirty="0"/>
            </a:p>
          </p:txBody>
        </p:sp>
        <p:sp>
          <p:nvSpPr>
            <p:cNvPr id="11" name="Text Box 8"/>
            <p:cNvSpPr txBox="1">
              <a:spLocks noChangeArrowheads="1"/>
            </p:cNvSpPr>
            <p:nvPr/>
          </p:nvSpPr>
          <p:spPr bwMode="auto">
            <a:xfrm>
              <a:off x="295" y="2614"/>
              <a:ext cx="362" cy="176"/>
            </a:xfrm>
            <a:prstGeom prst="rect">
              <a:avLst/>
            </a:prstGeom>
            <a:noFill/>
            <a:ln w="9525">
              <a:noFill/>
              <a:miter lim="800000"/>
              <a:headEnd/>
              <a:tailEnd/>
            </a:ln>
            <a:effectLst/>
          </p:spPr>
          <p:txBody>
            <a:bodyPr>
              <a:spAutoFit/>
            </a:bodyPr>
            <a:lstStyle/>
            <a:p>
              <a:pPr>
                <a:spcBef>
                  <a:spcPct val="50000"/>
                </a:spcBef>
              </a:pPr>
              <a:r>
                <a:rPr lang="es-ES_tradnl" sz="1400" dirty="0"/>
                <a:t>p(0)</a:t>
              </a:r>
              <a:endParaRPr lang="es-MX" sz="1400" dirty="0"/>
            </a:p>
          </p:txBody>
        </p:sp>
        <p:sp>
          <p:nvSpPr>
            <p:cNvPr id="12" name="Text Box 9"/>
            <p:cNvSpPr txBox="1">
              <a:spLocks noChangeArrowheads="1"/>
            </p:cNvSpPr>
            <p:nvPr/>
          </p:nvSpPr>
          <p:spPr bwMode="auto">
            <a:xfrm>
              <a:off x="839" y="2614"/>
              <a:ext cx="362" cy="176"/>
            </a:xfrm>
            <a:prstGeom prst="rect">
              <a:avLst/>
            </a:prstGeom>
            <a:noFill/>
            <a:ln w="9525">
              <a:noFill/>
              <a:miter lim="800000"/>
              <a:headEnd/>
              <a:tailEnd/>
            </a:ln>
            <a:effectLst/>
          </p:spPr>
          <p:txBody>
            <a:bodyPr>
              <a:spAutoFit/>
            </a:bodyPr>
            <a:lstStyle/>
            <a:p>
              <a:pPr>
                <a:spcBef>
                  <a:spcPct val="50000"/>
                </a:spcBef>
              </a:pPr>
              <a:r>
                <a:rPr lang="es-ES_tradnl" sz="1400" dirty="0"/>
                <a:t>p(x)</a:t>
              </a:r>
              <a:endParaRPr lang="es-MX" sz="1400" dirty="0"/>
            </a:p>
          </p:txBody>
        </p:sp>
        <p:sp>
          <p:nvSpPr>
            <p:cNvPr id="13" name="Line 10"/>
            <p:cNvSpPr>
              <a:spLocks noChangeShapeType="1"/>
            </p:cNvSpPr>
            <p:nvPr/>
          </p:nvSpPr>
          <p:spPr bwMode="auto">
            <a:xfrm>
              <a:off x="975" y="1570"/>
              <a:ext cx="0" cy="1044"/>
            </a:xfrm>
            <a:prstGeom prst="line">
              <a:avLst/>
            </a:prstGeom>
            <a:noFill/>
            <a:ln w="28575">
              <a:solidFill>
                <a:schemeClr val="tx1"/>
              </a:solidFill>
              <a:prstDash val="sysDot"/>
              <a:round/>
              <a:headEnd/>
              <a:tailEnd/>
            </a:ln>
            <a:effectLst/>
          </p:spPr>
          <p:txBody>
            <a:bodyPr/>
            <a:lstStyle/>
            <a:p>
              <a:endParaRPr lang="es-ES" dirty="0"/>
            </a:p>
          </p:txBody>
        </p:sp>
        <p:sp>
          <p:nvSpPr>
            <p:cNvPr id="14" name="Line 11"/>
            <p:cNvSpPr>
              <a:spLocks noChangeShapeType="1"/>
            </p:cNvSpPr>
            <p:nvPr/>
          </p:nvSpPr>
          <p:spPr bwMode="auto">
            <a:xfrm>
              <a:off x="975" y="2115"/>
              <a:ext cx="726" cy="0"/>
            </a:xfrm>
            <a:prstGeom prst="line">
              <a:avLst/>
            </a:prstGeom>
            <a:noFill/>
            <a:ln w="28575">
              <a:solidFill>
                <a:schemeClr val="tx1"/>
              </a:solidFill>
              <a:round/>
              <a:headEnd/>
              <a:tailEnd type="triangle" w="med" len="med"/>
            </a:ln>
            <a:effectLst/>
          </p:spPr>
          <p:txBody>
            <a:bodyPr/>
            <a:lstStyle/>
            <a:p>
              <a:endParaRPr lang="es-ES" dirty="0"/>
            </a:p>
          </p:txBody>
        </p:sp>
        <p:sp>
          <p:nvSpPr>
            <p:cNvPr id="15" name="Text Box 12"/>
            <p:cNvSpPr txBox="1">
              <a:spLocks noChangeArrowheads="1"/>
            </p:cNvSpPr>
            <p:nvPr/>
          </p:nvSpPr>
          <p:spPr bwMode="auto">
            <a:xfrm>
              <a:off x="1383" y="1842"/>
              <a:ext cx="272" cy="212"/>
            </a:xfrm>
            <a:prstGeom prst="rect">
              <a:avLst/>
            </a:prstGeom>
            <a:noFill/>
            <a:ln w="9525">
              <a:noFill/>
              <a:miter lim="800000"/>
              <a:headEnd/>
              <a:tailEnd/>
            </a:ln>
            <a:effectLst/>
          </p:spPr>
          <p:txBody>
            <a:bodyPr>
              <a:spAutoFit/>
            </a:bodyPr>
            <a:lstStyle/>
            <a:p>
              <a:pPr>
                <a:spcBef>
                  <a:spcPct val="50000"/>
                </a:spcBef>
              </a:pPr>
              <a:r>
                <a:rPr lang="es-ES_tradnl" i="1" dirty="0"/>
                <a:t>J</a:t>
              </a:r>
              <a:r>
                <a:rPr lang="es-ES_tradnl" i="1" baseline="-25000" dirty="0"/>
                <a:t>p</a:t>
              </a:r>
              <a:endParaRPr lang="es-MX" i="1" dirty="0"/>
            </a:p>
          </p:txBody>
        </p:sp>
        <p:sp>
          <p:nvSpPr>
            <p:cNvPr id="16" name="Text Box 13"/>
            <p:cNvSpPr txBox="1">
              <a:spLocks noChangeArrowheads="1"/>
            </p:cNvSpPr>
            <p:nvPr/>
          </p:nvSpPr>
          <p:spPr bwMode="auto">
            <a:xfrm>
              <a:off x="249" y="1389"/>
              <a:ext cx="362" cy="176"/>
            </a:xfrm>
            <a:prstGeom prst="rect">
              <a:avLst/>
            </a:prstGeom>
            <a:noFill/>
            <a:ln w="9525">
              <a:noFill/>
              <a:miter lim="800000"/>
              <a:headEnd/>
              <a:tailEnd/>
            </a:ln>
            <a:effectLst/>
          </p:spPr>
          <p:txBody>
            <a:bodyPr>
              <a:spAutoFit/>
            </a:bodyPr>
            <a:lstStyle/>
            <a:p>
              <a:pPr>
                <a:spcBef>
                  <a:spcPct val="50000"/>
                </a:spcBef>
              </a:pPr>
              <a:r>
                <a:rPr lang="es-ES_tradnl" sz="1400" dirty="0"/>
                <a:t>x=0</a:t>
              </a:r>
              <a:endParaRPr lang="es-MX" sz="1400" dirty="0"/>
            </a:p>
          </p:txBody>
        </p:sp>
        <p:sp>
          <p:nvSpPr>
            <p:cNvPr id="17" name="Text Box 14"/>
            <p:cNvSpPr txBox="1">
              <a:spLocks noChangeArrowheads="1"/>
            </p:cNvSpPr>
            <p:nvPr/>
          </p:nvSpPr>
          <p:spPr bwMode="auto">
            <a:xfrm>
              <a:off x="884" y="1389"/>
              <a:ext cx="362" cy="176"/>
            </a:xfrm>
            <a:prstGeom prst="rect">
              <a:avLst/>
            </a:prstGeom>
            <a:noFill/>
            <a:ln w="9525">
              <a:noFill/>
              <a:miter lim="800000"/>
              <a:headEnd/>
              <a:tailEnd/>
            </a:ln>
            <a:effectLst/>
          </p:spPr>
          <p:txBody>
            <a:bodyPr>
              <a:spAutoFit/>
            </a:bodyPr>
            <a:lstStyle/>
            <a:p>
              <a:pPr>
                <a:spcBef>
                  <a:spcPct val="50000"/>
                </a:spcBef>
              </a:pPr>
              <a:r>
                <a:rPr lang="es-ES_tradnl" sz="1400" dirty="0"/>
                <a:t>x</a:t>
              </a:r>
              <a:endParaRPr lang="es-MX" sz="1400" dirty="0"/>
            </a:p>
          </p:txBody>
        </p:sp>
      </p:grpSp>
      <p:sp>
        <p:nvSpPr>
          <p:cNvPr id="18" name="Text Box 15"/>
          <p:cNvSpPr txBox="1">
            <a:spLocks noChangeArrowheads="1"/>
          </p:cNvSpPr>
          <p:nvPr/>
        </p:nvSpPr>
        <p:spPr bwMode="auto">
          <a:xfrm>
            <a:off x="3348038" y="2349500"/>
            <a:ext cx="5472112" cy="2185214"/>
          </a:xfrm>
          <a:prstGeom prst="rect">
            <a:avLst/>
          </a:prstGeom>
          <a:noFill/>
          <a:ln w="9525">
            <a:noFill/>
            <a:miter lim="800000"/>
            <a:headEnd/>
            <a:tailEnd/>
          </a:ln>
          <a:effectLst/>
        </p:spPr>
        <p:txBody>
          <a:bodyPr>
            <a:spAutoFit/>
          </a:bodyPr>
          <a:lstStyle/>
          <a:p>
            <a:pPr algn="just">
              <a:spcBef>
                <a:spcPct val="50000"/>
              </a:spcBef>
            </a:pPr>
            <a:r>
              <a:rPr lang="es-ES_tradnl" sz="1600" b="1" dirty="0"/>
              <a:t>Esta corriente de difusión va desde el sector de mayor concentración al de menor. La densidad de corriente se puede calcular por: </a:t>
            </a:r>
          </a:p>
          <a:p>
            <a:pPr algn="just">
              <a:spcBef>
                <a:spcPct val="50000"/>
              </a:spcBef>
            </a:pPr>
            <a:endParaRPr lang="es-ES_tradnl" sz="1600" dirty="0"/>
          </a:p>
          <a:p>
            <a:pPr algn="just">
              <a:spcBef>
                <a:spcPct val="50000"/>
              </a:spcBef>
            </a:pPr>
            <a:endParaRPr lang="es-ES_tradnl" sz="1600" dirty="0"/>
          </a:p>
          <a:p>
            <a:pPr algn="just">
              <a:spcBef>
                <a:spcPct val="50000"/>
              </a:spcBef>
            </a:pPr>
            <a:r>
              <a:rPr lang="es-ES_tradnl" sz="1600" b="1" dirty="0"/>
              <a:t>Donde Dp es la constante de difusión de huecos (m2/seg)</a:t>
            </a:r>
            <a:endParaRPr lang="es-MX" sz="1600" b="1" dirty="0"/>
          </a:p>
        </p:txBody>
      </p:sp>
      <p:sp>
        <p:nvSpPr>
          <p:cNvPr id="19" name="Text Box 18"/>
          <p:cNvSpPr txBox="1">
            <a:spLocks noChangeArrowheads="1"/>
          </p:cNvSpPr>
          <p:nvPr/>
        </p:nvSpPr>
        <p:spPr bwMode="auto">
          <a:xfrm>
            <a:off x="468313" y="4581525"/>
            <a:ext cx="8207375" cy="947738"/>
          </a:xfrm>
          <a:prstGeom prst="rect">
            <a:avLst/>
          </a:prstGeom>
          <a:noFill/>
          <a:ln w="9525">
            <a:noFill/>
            <a:miter lim="800000"/>
            <a:headEnd/>
            <a:tailEnd/>
          </a:ln>
          <a:effectLst/>
        </p:spPr>
        <p:txBody>
          <a:bodyPr>
            <a:spAutoFit/>
          </a:bodyPr>
          <a:lstStyle/>
          <a:p>
            <a:pPr>
              <a:spcBef>
                <a:spcPct val="50000"/>
              </a:spcBef>
            </a:pPr>
            <a:r>
              <a:rPr lang="es-ES_tradnl" sz="1600" b="1" dirty="0"/>
              <a:t>Relación de Einstein:</a:t>
            </a:r>
            <a:r>
              <a:rPr lang="es-ES_tradnl" sz="1600" dirty="0"/>
              <a:t> Tanto </a:t>
            </a:r>
            <a:r>
              <a:rPr lang="es-ES_tradnl" sz="1600" i="1" dirty="0">
                <a:sym typeface="Symbol" pitchFamily="18" charset="2"/>
              </a:rPr>
              <a:t></a:t>
            </a:r>
            <a:r>
              <a:rPr lang="es-ES_tradnl" sz="1600" dirty="0">
                <a:sym typeface="Symbol" pitchFamily="18" charset="2"/>
              </a:rPr>
              <a:t> como </a:t>
            </a:r>
            <a:r>
              <a:rPr lang="es-ES_tradnl" sz="1600" i="1" dirty="0">
                <a:sym typeface="Symbol" pitchFamily="18" charset="2"/>
              </a:rPr>
              <a:t>D</a:t>
            </a:r>
            <a:r>
              <a:rPr lang="es-ES_tradnl" sz="1600" dirty="0">
                <a:sym typeface="Symbol" pitchFamily="18" charset="2"/>
              </a:rPr>
              <a:t> son fenómenos estadísticos y no son independientes. Se relacionan por:			y:</a:t>
            </a:r>
          </a:p>
          <a:p>
            <a:pPr>
              <a:spcBef>
                <a:spcPct val="50000"/>
              </a:spcBef>
            </a:pPr>
            <a:endParaRPr lang="es-ES_tradnl" sz="1600" dirty="0">
              <a:sym typeface="Symbol" pitchFamily="18" charset="2"/>
            </a:endParaRPr>
          </a:p>
        </p:txBody>
      </p:sp>
      <p:sp>
        <p:nvSpPr>
          <p:cNvPr id="20" name="Text Box 21"/>
          <p:cNvSpPr txBox="1">
            <a:spLocks noChangeArrowheads="1"/>
          </p:cNvSpPr>
          <p:nvPr/>
        </p:nvSpPr>
        <p:spPr bwMode="auto">
          <a:xfrm>
            <a:off x="323850" y="5661025"/>
            <a:ext cx="8640763" cy="581025"/>
          </a:xfrm>
          <a:prstGeom prst="rect">
            <a:avLst/>
          </a:prstGeom>
          <a:noFill/>
          <a:ln w="9525">
            <a:noFill/>
            <a:miter lim="800000"/>
            <a:headEnd/>
            <a:tailEnd/>
          </a:ln>
          <a:effectLst/>
        </p:spPr>
        <p:txBody>
          <a:bodyPr>
            <a:spAutoFit/>
          </a:bodyPr>
          <a:lstStyle/>
          <a:p>
            <a:pPr>
              <a:spcBef>
                <a:spcPct val="50000"/>
              </a:spcBef>
            </a:pPr>
            <a:r>
              <a:rPr lang="es-ES_tradnl" sz="1600" dirty="0"/>
              <a:t>Donde </a:t>
            </a:r>
            <a:r>
              <a:rPr lang="es-ES_tradnl" sz="1600" i="1" dirty="0"/>
              <a:t>V</a:t>
            </a:r>
            <a:r>
              <a:rPr lang="es-ES_tradnl" sz="1600" i="1" baseline="-25000" dirty="0"/>
              <a:t>T</a:t>
            </a:r>
            <a:r>
              <a:rPr lang="es-ES_tradnl" sz="1600" dirty="0"/>
              <a:t> es el potencial equivalente de temperatura, </a:t>
            </a:r>
            <a:r>
              <a:rPr lang="es-ES_tradnl" sz="1600" i="1" dirty="0"/>
              <a:t>k</a:t>
            </a:r>
            <a:r>
              <a:rPr lang="es-ES_tradnl" sz="1600" dirty="0"/>
              <a:t> es la constante de Bolzman y </a:t>
            </a:r>
            <a:r>
              <a:rPr lang="es-ES_tradnl" sz="1600" i="1" dirty="0"/>
              <a:t>q</a:t>
            </a:r>
            <a:r>
              <a:rPr lang="es-ES_tradnl" sz="1600" dirty="0"/>
              <a:t> la carga del electrón. A T=300ºK (temperatura ambiente), V</a:t>
            </a:r>
            <a:r>
              <a:rPr lang="es-ES_tradnl" sz="1600" baseline="-25000" dirty="0"/>
              <a:t>T</a:t>
            </a:r>
            <a:r>
              <a:rPr lang="es-ES_tradnl" sz="1600" dirty="0"/>
              <a:t>=0.026 volts.</a:t>
            </a:r>
            <a:endParaRPr lang="es-MX" sz="1600" dirty="0"/>
          </a:p>
        </p:txBody>
      </p:sp>
      <p:graphicFrame>
        <p:nvGraphicFramePr>
          <p:cNvPr id="2050" name="Object 2"/>
          <p:cNvGraphicFramePr>
            <a:graphicFrameLocks noChangeAspect="1"/>
          </p:cNvGraphicFramePr>
          <p:nvPr/>
        </p:nvGraphicFramePr>
        <p:xfrm>
          <a:off x="4427538" y="3213100"/>
          <a:ext cx="1584325" cy="682625"/>
        </p:xfrm>
        <a:graphic>
          <a:graphicData uri="http://schemas.openxmlformats.org/presentationml/2006/ole">
            <mc:AlternateContent xmlns:mc="http://schemas.openxmlformats.org/markup-compatibility/2006">
              <mc:Choice xmlns:v="urn:schemas-microsoft-com:vml" Requires="v">
                <p:oleObj spid="_x0000_s6152" name="Ecuación" r:id="rId3" imgW="914400" imgH="393700" progId="Equation.3">
                  <p:embed/>
                </p:oleObj>
              </mc:Choice>
              <mc:Fallback>
                <p:oleObj name="Ecuación" r:id="rId3" imgW="9144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213100"/>
                        <a:ext cx="1584325"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4067175" y="4941888"/>
          <a:ext cx="1441450" cy="750887"/>
        </p:xfrm>
        <a:graphic>
          <a:graphicData uri="http://schemas.openxmlformats.org/presentationml/2006/ole">
            <mc:AlternateContent xmlns:mc="http://schemas.openxmlformats.org/markup-compatibility/2006">
              <mc:Choice xmlns:v="urn:schemas-microsoft-com:vml" Requires="v">
                <p:oleObj spid="_x0000_s6153" name="Ecuación" r:id="rId5" imgW="901309" imgH="469696" progId="Equation.3">
                  <p:embed/>
                </p:oleObj>
              </mc:Choice>
              <mc:Fallback>
                <p:oleObj name="Ecuación" r:id="rId5" imgW="901309" imgH="469696"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4941888"/>
                        <a:ext cx="1441450"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6443663" y="4941888"/>
          <a:ext cx="1008062" cy="723900"/>
        </p:xfrm>
        <a:graphic>
          <a:graphicData uri="http://schemas.openxmlformats.org/presentationml/2006/ole">
            <mc:AlternateContent xmlns:mc="http://schemas.openxmlformats.org/markup-compatibility/2006">
              <mc:Choice xmlns:v="urn:schemas-microsoft-com:vml" Requires="v">
                <p:oleObj spid="_x0000_s6154" name="Ecuación" r:id="rId7" imgW="583947" imgH="418918" progId="Equation.3">
                  <p:embed/>
                </p:oleObj>
              </mc:Choice>
              <mc:Fallback>
                <p:oleObj name="Ecuación" r:id="rId7" imgW="583947" imgH="418918"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3663" y="4941888"/>
                        <a:ext cx="10080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95536" y="1196752"/>
            <a:ext cx="8280400" cy="2092881"/>
          </a:xfrm>
          <a:prstGeom prst="rect">
            <a:avLst/>
          </a:prstGeom>
          <a:noFill/>
          <a:ln w="9525">
            <a:noFill/>
            <a:miter lim="800000"/>
            <a:headEnd/>
            <a:tailEnd/>
          </a:ln>
          <a:effectLst/>
        </p:spPr>
        <p:txBody>
          <a:bodyPr>
            <a:spAutoFit/>
          </a:bodyPr>
          <a:lstStyle/>
          <a:p>
            <a:pPr>
              <a:spcBef>
                <a:spcPct val="50000"/>
              </a:spcBef>
            </a:pPr>
            <a:r>
              <a:rPr lang="es-ES_tradnl" b="1" u="sng" dirty="0" smtClean="0"/>
              <a:t>Corrientes </a:t>
            </a:r>
            <a:r>
              <a:rPr lang="es-ES_tradnl" b="1" u="sng" dirty="0"/>
              <a:t>de difusión</a:t>
            </a:r>
          </a:p>
          <a:p>
            <a:pPr>
              <a:spcBef>
                <a:spcPct val="50000"/>
              </a:spcBef>
            </a:pPr>
            <a:r>
              <a:rPr lang="es-ES_tradnl" sz="1600" dirty="0"/>
              <a:t>La corriente de difusión de huecos (minoritarios) es </a:t>
            </a:r>
            <a:r>
              <a:rPr lang="es-ES_tradnl" sz="1600" i="1" dirty="0"/>
              <a:t>I</a:t>
            </a:r>
            <a:r>
              <a:rPr lang="es-ES_tradnl" sz="1600" i="1" baseline="-25000" dirty="0"/>
              <a:t>P</a:t>
            </a:r>
            <a:r>
              <a:rPr lang="es-ES_tradnl" sz="1600" i="1" dirty="0"/>
              <a:t>=AJ</a:t>
            </a:r>
            <a:r>
              <a:rPr lang="es-ES_tradnl" sz="1600" i="1" baseline="-25000" dirty="0"/>
              <a:t>P</a:t>
            </a:r>
            <a:r>
              <a:rPr lang="es-ES_tradnl" sz="1600" dirty="0"/>
              <a:t> . Luego:</a:t>
            </a:r>
          </a:p>
          <a:p>
            <a:pPr>
              <a:spcBef>
                <a:spcPct val="50000"/>
              </a:spcBef>
            </a:pPr>
            <a:endParaRPr lang="es-ES_tradnl" sz="1600" dirty="0" smtClean="0"/>
          </a:p>
          <a:p>
            <a:pPr>
              <a:spcBef>
                <a:spcPct val="50000"/>
              </a:spcBef>
            </a:pPr>
            <a:r>
              <a:rPr lang="es-ES_tradnl" sz="1600" dirty="0" smtClean="0"/>
              <a:t>	</a:t>
            </a:r>
            <a:endParaRPr lang="es-ES_tradnl" sz="1600" dirty="0"/>
          </a:p>
          <a:p>
            <a:pPr>
              <a:spcBef>
                <a:spcPct val="50000"/>
              </a:spcBef>
            </a:pPr>
            <a:r>
              <a:rPr lang="es-ES_tradnl" sz="1600" dirty="0"/>
              <a:t>Este resultado se emplea para hallar la corriente en un diodo semiconductor. Y se puede demostrar que la corriente de difusión de electrones es:</a:t>
            </a:r>
            <a:endParaRPr lang="es-MX" sz="1600" baseline="-25000" dirty="0"/>
          </a:p>
        </p:txBody>
      </p:sp>
      <p:graphicFrame>
        <p:nvGraphicFramePr>
          <p:cNvPr id="3074" name="Object 2"/>
          <p:cNvGraphicFramePr>
            <a:graphicFrameLocks noChangeAspect="1"/>
          </p:cNvGraphicFramePr>
          <p:nvPr/>
        </p:nvGraphicFramePr>
        <p:xfrm>
          <a:off x="1763688" y="1916832"/>
          <a:ext cx="5148263" cy="774700"/>
        </p:xfrm>
        <a:graphic>
          <a:graphicData uri="http://schemas.openxmlformats.org/presentationml/2006/ole">
            <mc:AlternateContent xmlns:mc="http://schemas.openxmlformats.org/markup-compatibility/2006">
              <mc:Choice xmlns:v="urn:schemas-microsoft-com:vml" Requires="v">
                <p:oleObj spid="_x0000_s7178" name="Ecuación" r:id="rId3" imgW="3124080" imgH="469800" progId="Equation.3">
                  <p:embed/>
                </p:oleObj>
              </mc:Choice>
              <mc:Fallback>
                <p:oleObj name="Ecuación" r:id="rId3" imgW="3124080" imgH="469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916832"/>
                        <a:ext cx="5148263"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2555776" y="3356992"/>
          <a:ext cx="3492500" cy="719137"/>
        </p:xfrm>
        <a:graphic>
          <a:graphicData uri="http://schemas.openxmlformats.org/presentationml/2006/ole">
            <mc:AlternateContent xmlns:mc="http://schemas.openxmlformats.org/markup-compatibility/2006">
              <mc:Choice xmlns:v="urn:schemas-microsoft-com:vml" Requires="v">
                <p:oleObj spid="_x0000_s7179" name="Ecuación" r:id="rId5" imgW="2159000" imgH="444500" progId="Equation.3">
                  <p:embed/>
                </p:oleObj>
              </mc:Choice>
              <mc:Fallback>
                <p:oleObj name="Ecuación" r:id="rId5" imgW="21590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3356992"/>
                        <a:ext cx="34925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8"/>
          <p:cNvSpPr>
            <a:spLocks noChangeArrowheads="1"/>
          </p:cNvSpPr>
          <p:nvPr/>
        </p:nvSpPr>
        <p:spPr bwMode="auto">
          <a:xfrm>
            <a:off x="500034" y="4000504"/>
            <a:ext cx="4051109" cy="615553"/>
          </a:xfrm>
          <a:prstGeom prst="rect">
            <a:avLst/>
          </a:prstGeom>
          <a:noFill/>
          <a:ln w="9525">
            <a:noFill/>
            <a:miter lim="800000"/>
            <a:headEnd/>
            <a:tailEnd/>
          </a:ln>
          <a:effectLst/>
        </p:spPr>
        <p:txBody>
          <a:bodyPr wrap="none">
            <a:spAutoFit/>
          </a:bodyPr>
          <a:lstStyle/>
          <a:p>
            <a:r>
              <a:rPr lang="es-ES_tradnl" b="1" u="sng" dirty="0"/>
              <a:t>Corrientes de desplazamiento</a:t>
            </a:r>
          </a:p>
          <a:p>
            <a:endParaRPr lang="es-MX" sz="1600" dirty="0"/>
          </a:p>
        </p:txBody>
      </p:sp>
      <p:graphicFrame>
        <p:nvGraphicFramePr>
          <p:cNvPr id="3077" name="Object 5"/>
          <p:cNvGraphicFramePr>
            <a:graphicFrameLocks noChangeAspect="1"/>
          </p:cNvGraphicFramePr>
          <p:nvPr/>
        </p:nvGraphicFramePr>
        <p:xfrm>
          <a:off x="928662" y="4429132"/>
          <a:ext cx="2089150" cy="787400"/>
        </p:xfrm>
        <a:graphic>
          <a:graphicData uri="http://schemas.openxmlformats.org/presentationml/2006/ole">
            <mc:AlternateContent xmlns:mc="http://schemas.openxmlformats.org/markup-compatibility/2006">
              <mc:Choice xmlns:v="urn:schemas-microsoft-com:vml" Requires="v">
                <p:oleObj spid="_x0000_s7180" name="Ecuación" r:id="rId7" imgW="1346200" imgH="508000" progId="Equation.3">
                  <p:embed/>
                </p:oleObj>
              </mc:Choice>
              <mc:Fallback>
                <p:oleObj name="Ecuación" r:id="rId7" imgW="1346200" imgH="508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662" y="4429132"/>
                        <a:ext cx="208915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1"/>
          <p:cNvSpPr txBox="1">
            <a:spLocks noChangeArrowheads="1"/>
          </p:cNvSpPr>
          <p:nvPr/>
        </p:nvSpPr>
        <p:spPr bwMode="auto">
          <a:xfrm>
            <a:off x="3643306" y="4643446"/>
            <a:ext cx="1223963" cy="336550"/>
          </a:xfrm>
          <a:prstGeom prst="rect">
            <a:avLst/>
          </a:prstGeom>
          <a:noFill/>
          <a:ln w="9525">
            <a:noFill/>
            <a:miter lim="800000"/>
            <a:headEnd/>
            <a:tailEnd/>
          </a:ln>
          <a:effectLst/>
        </p:spPr>
        <p:txBody>
          <a:bodyPr>
            <a:spAutoFit/>
          </a:bodyPr>
          <a:lstStyle/>
          <a:p>
            <a:pPr>
              <a:spcBef>
                <a:spcPct val="50000"/>
              </a:spcBef>
            </a:pPr>
            <a:r>
              <a:rPr lang="es-ES_tradnl" sz="1600" dirty="0"/>
              <a:t>O sea que</a:t>
            </a:r>
            <a:endParaRPr lang="es-MX" sz="1600" dirty="0"/>
          </a:p>
        </p:txBody>
      </p:sp>
      <p:graphicFrame>
        <p:nvGraphicFramePr>
          <p:cNvPr id="3078" name="Object 6"/>
          <p:cNvGraphicFramePr>
            <a:graphicFrameLocks noChangeAspect="1"/>
          </p:cNvGraphicFramePr>
          <p:nvPr/>
        </p:nvGraphicFramePr>
        <p:xfrm>
          <a:off x="5357818" y="4357694"/>
          <a:ext cx="1617662" cy="788987"/>
        </p:xfrm>
        <a:graphic>
          <a:graphicData uri="http://schemas.openxmlformats.org/presentationml/2006/ole">
            <mc:AlternateContent xmlns:mc="http://schemas.openxmlformats.org/markup-compatibility/2006">
              <mc:Choice xmlns:v="urn:schemas-microsoft-com:vml" Requires="v">
                <p:oleObj spid="_x0000_s7181" name="Ecuación" r:id="rId9" imgW="1041400" imgH="508000" progId="Equation.3">
                  <p:embed/>
                </p:oleObj>
              </mc:Choice>
              <mc:Fallback>
                <p:oleObj name="Ecuación" r:id="rId9" imgW="1041400" imgH="5080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7818" y="4357694"/>
                        <a:ext cx="1617662"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3"/>
          <p:cNvSpPr txBox="1">
            <a:spLocks noChangeArrowheads="1"/>
          </p:cNvSpPr>
          <p:nvPr/>
        </p:nvSpPr>
        <p:spPr bwMode="auto">
          <a:xfrm>
            <a:off x="214282" y="5500702"/>
            <a:ext cx="8642350" cy="581025"/>
          </a:xfrm>
          <a:prstGeom prst="rect">
            <a:avLst/>
          </a:prstGeom>
          <a:noFill/>
          <a:ln w="9525">
            <a:noFill/>
            <a:miter lim="800000"/>
            <a:headEnd/>
            <a:tailEnd/>
          </a:ln>
          <a:effectLst/>
        </p:spPr>
        <p:txBody>
          <a:bodyPr>
            <a:spAutoFit/>
          </a:bodyPr>
          <a:lstStyle/>
          <a:p>
            <a:pPr algn="ctr">
              <a:spcBef>
                <a:spcPct val="50000"/>
              </a:spcBef>
            </a:pPr>
            <a:r>
              <a:rPr lang="es-ES_tradnl" sz="1600" dirty="0"/>
              <a:t>Con lo que la corriente de desplazamiento de los electrones tb disminuye exponencialmente con la distancia x.</a:t>
            </a:r>
            <a:endParaRPr lang="es-MX"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700808"/>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05</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683568" y="3212976"/>
            <a:ext cx="7772400" cy="2292275"/>
          </a:xfrm>
        </p:spPr>
        <p:txBody>
          <a:bodyPr>
            <a:normAutofit/>
          </a:bodyPr>
          <a:lstStyle/>
          <a:p>
            <a:pPr algn="ctr"/>
            <a:r>
              <a:rPr lang="es-ES" sz="3200" kern="1200" dirty="0" smtClean="0">
                <a:latin typeface="Arial" pitchFamily="34" charset="0"/>
                <a:cs typeface="Arial" pitchFamily="34" charset="0"/>
              </a:rPr>
              <a:t>Aplicaciones de diodos. Configuración de diodos en serie concentradas de CD configuración en paralelo</a:t>
            </a:r>
          </a:p>
          <a:p>
            <a:pPr algn="just"/>
            <a:endParaRPr lang="es-ES" b="1" u="sng" dirty="0" smtClean="0">
              <a:solidFill>
                <a:schemeClr val="tx1"/>
              </a:solidFill>
              <a:latin typeface="Arial" pitchFamily="34" charset="0"/>
              <a:cs typeface="Arial" pitchFamily="34" charset="0"/>
            </a:endParaRPr>
          </a:p>
          <a:p>
            <a:endParaRPr lang="es-ES" dirty="0">
              <a:solidFill>
                <a:schemeClr val="tx1"/>
              </a:solidFill>
            </a:endParaRPr>
          </a:p>
        </p:txBody>
      </p:sp>
      <p:sp>
        <p:nvSpPr>
          <p:cNvPr id="4" name="3 Rectángulo"/>
          <p:cNvSpPr/>
          <p:nvPr/>
        </p:nvSpPr>
        <p:spPr>
          <a:xfrm>
            <a:off x="251520" y="6021288"/>
            <a:ext cx="8568952" cy="387798"/>
          </a:xfrm>
          <a:prstGeom prst="rect">
            <a:avLst/>
          </a:prstGeom>
        </p:spPr>
        <p:txBody>
          <a:bodyPr wrap="square">
            <a:spAutoFit/>
          </a:bodyPr>
          <a:lstStyle/>
          <a:p>
            <a:pPr algn="just" fontAlgn="base">
              <a:lnSpc>
                <a:spcPct val="80000"/>
              </a:lnSpc>
              <a:spcBef>
                <a:spcPct val="20000"/>
              </a:spcBef>
              <a:spcAft>
                <a:spcPct val="0"/>
              </a:spcAft>
              <a:buClr>
                <a:schemeClr val="hlink"/>
              </a:buClr>
            </a:pPr>
            <a:r>
              <a:rPr lang="es-ES" sz="2400" b="1" u="sng" dirty="0" smtClean="0">
                <a:solidFill>
                  <a:srgbClr val="002060"/>
                </a:solidFill>
                <a:latin typeface="Arial" pitchFamily="34" charset="0"/>
                <a:cs typeface="Arial" pitchFamily="34" charset="0"/>
              </a:rPr>
              <a:t>Objetivos:</a:t>
            </a:r>
            <a:r>
              <a:rPr lang="es-ES" sz="2400" dirty="0" smtClean="0">
                <a:solidFill>
                  <a:srgbClr val="002060"/>
                </a:solidFill>
                <a:latin typeface="Arial" pitchFamily="34" charset="0"/>
                <a:cs typeface="Arial" pitchFamily="34" charset="0"/>
              </a:rPr>
              <a:t> Analizar circuitos con diodos en serie y paralelo.</a:t>
            </a:r>
          </a:p>
        </p:txBody>
      </p:sp>
    </p:spTree>
    <p:extLst>
      <p:ext uri="{BB962C8B-B14F-4D97-AF65-F5344CB8AC3E}">
        <p14:creationId xmlns:p14="http://schemas.microsoft.com/office/powerpoint/2010/main" val="318376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7775" y="332656"/>
            <a:ext cx="7896225" cy="563562"/>
          </a:xfrm>
        </p:spPr>
        <p:txBody>
          <a:bodyPr>
            <a:normAutofit fontScale="90000"/>
          </a:bodyPr>
          <a:lstStyle/>
          <a:p>
            <a:r>
              <a:rPr lang="es-ES" sz="3900" b="1" u="sng" dirty="0" smtClean="0">
                <a:latin typeface="Arial" pitchFamily="34" charset="0"/>
                <a:cs typeface="Arial" pitchFamily="34" charset="0"/>
              </a:rPr>
              <a:t>Configuración de Diodos en Serie</a:t>
            </a:r>
            <a:endParaRPr lang="es-ES" sz="3900" b="1" u="sng" dirty="0">
              <a:latin typeface="Arial" pitchFamily="34" charset="0"/>
              <a:cs typeface="Arial" pitchFamily="34" charset="0"/>
            </a:endParaRPr>
          </a:p>
        </p:txBody>
      </p:sp>
      <p:sp>
        <p:nvSpPr>
          <p:cNvPr id="3" name="2 Marcador de contenido"/>
          <p:cNvSpPr>
            <a:spLocks noGrp="1"/>
          </p:cNvSpPr>
          <p:nvPr>
            <p:ph idx="1"/>
          </p:nvPr>
        </p:nvSpPr>
        <p:spPr>
          <a:xfrm>
            <a:off x="457200" y="1340768"/>
            <a:ext cx="8229600" cy="4785395"/>
          </a:xfrm>
        </p:spPr>
        <p:txBody>
          <a:bodyPr>
            <a:normAutofit fontScale="92500" lnSpcReduction="10000"/>
          </a:bodyPr>
          <a:lstStyle/>
          <a:p>
            <a:pPr algn="just"/>
            <a:r>
              <a:rPr lang="es-ES" sz="2400" dirty="0" smtClean="0">
                <a:latin typeface="Arial" pitchFamily="34" charset="0"/>
                <a:cs typeface="Arial" pitchFamily="34" charset="0"/>
              </a:rPr>
              <a:t>Ahora se utilizaran los modelos aproximados para investigar varias configuraciones de diodo en serie y paralelo.</a:t>
            </a: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endParaRPr lang="es-ES" sz="2400" dirty="0" smtClean="0">
              <a:latin typeface="Arial" pitchFamily="34" charset="0"/>
              <a:cs typeface="Arial" pitchFamily="34" charset="0"/>
            </a:endParaRPr>
          </a:p>
          <a:p>
            <a:endParaRPr lang="es-ES" sz="2400" dirty="0">
              <a:latin typeface="Arial" pitchFamily="34" charset="0"/>
              <a:cs typeface="Arial" pitchFamily="34" charset="0"/>
            </a:endParaRPr>
          </a:p>
          <a:p>
            <a:pPr lvl="0" algn="just">
              <a:buFont typeface="Arial"/>
              <a:buChar char="•"/>
              <a:tabLst>
                <a:tab pos="457200" algn="l"/>
              </a:tabLst>
            </a:pPr>
            <a:endParaRPr lang="es-ES" sz="2400" dirty="0" smtClean="0">
              <a:solidFill>
                <a:srgbClr val="000000"/>
              </a:solidFill>
              <a:latin typeface="Arial" pitchFamily="34" charset="0"/>
              <a:cs typeface="Arial" pitchFamily="34" charset="0"/>
            </a:endParaRPr>
          </a:p>
          <a:p>
            <a:pPr lvl="0" algn="just">
              <a:buFont typeface="Arial"/>
              <a:buChar char="•"/>
              <a:tabLst>
                <a:tab pos="457200" algn="l"/>
              </a:tabLst>
            </a:pPr>
            <a:endParaRPr lang="es-ES" sz="2400" dirty="0">
              <a:solidFill>
                <a:srgbClr val="000000"/>
              </a:solidFill>
              <a:latin typeface="Arial" pitchFamily="34" charset="0"/>
              <a:cs typeface="Arial" pitchFamily="34" charset="0"/>
            </a:endParaRPr>
          </a:p>
          <a:p>
            <a:pPr lvl="0" algn="just">
              <a:buFont typeface="Arial"/>
              <a:buChar char="•"/>
              <a:tabLst>
                <a:tab pos="457200" algn="l"/>
              </a:tabLst>
            </a:pPr>
            <a:r>
              <a:rPr lang="es-ES" sz="2400" dirty="0" smtClean="0">
                <a:solidFill>
                  <a:srgbClr val="000000"/>
                </a:solidFill>
                <a:latin typeface="Arial" pitchFamily="34" charset="0"/>
                <a:cs typeface="Arial" pitchFamily="34" charset="0"/>
              </a:rPr>
              <a:t>En cada </a:t>
            </a:r>
            <a:r>
              <a:rPr lang="es-ES" sz="2400" dirty="0">
                <a:solidFill>
                  <a:srgbClr val="000000"/>
                </a:solidFill>
                <a:latin typeface="Arial" pitchFamily="34" charset="0"/>
                <a:cs typeface="Arial" pitchFamily="34" charset="0"/>
              </a:rPr>
              <a:t>configuración, reemplace mentalmente los diodos con elementos resistivos y observe la dirección de la corriente, si la dirección concuerda con la flecha del símbolo del diodo, este estará encendido sino estará apagado.</a:t>
            </a:r>
          </a:p>
          <a:p>
            <a:endParaRPr lang="es-ES" dirty="0" smtClean="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14786"/>
            <a:ext cx="3744416" cy="2094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866" y="2420888"/>
            <a:ext cx="363826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941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agen5.png"/>
          <p:cNvPicPr>
            <a:picLocks noChangeAspect="1"/>
          </p:cNvPicPr>
          <p:nvPr/>
        </p:nvPicPr>
        <p:blipFill>
          <a:blip r:embed="rId2" cstate="print"/>
          <a:stretch>
            <a:fillRect/>
          </a:stretch>
        </p:blipFill>
        <p:spPr>
          <a:xfrm>
            <a:off x="467544" y="1556792"/>
            <a:ext cx="7865547" cy="2610021"/>
          </a:xfrm>
          <a:prstGeom prst="rect">
            <a:avLst/>
          </a:prstGeom>
        </p:spPr>
      </p:pic>
      <p:pic>
        <p:nvPicPr>
          <p:cNvPr id="7" name="6 Imagen" descr="Imagen4.png"/>
          <p:cNvPicPr>
            <a:picLocks noChangeAspect="1"/>
          </p:cNvPicPr>
          <p:nvPr/>
        </p:nvPicPr>
        <p:blipFill>
          <a:blip r:embed="rId3" cstate="print">
            <a:duotone>
              <a:prstClr val="black"/>
              <a:srgbClr val="D9C3A5">
                <a:tint val="50000"/>
                <a:satMod val="180000"/>
              </a:srgbClr>
            </a:duotone>
          </a:blip>
          <a:srcRect b="14514"/>
          <a:stretch>
            <a:fillRect/>
          </a:stretch>
        </p:blipFill>
        <p:spPr>
          <a:xfrm>
            <a:off x="179512" y="1124744"/>
            <a:ext cx="8344735" cy="5377524"/>
          </a:xfrm>
          <a:prstGeom prst="rect">
            <a:avLst/>
          </a:prstGeom>
        </p:spPr>
      </p:pic>
    </p:spTree>
    <p:extLst>
      <p:ext uri="{BB962C8B-B14F-4D97-AF65-F5344CB8AC3E}">
        <p14:creationId xmlns:p14="http://schemas.microsoft.com/office/powerpoint/2010/main" val="2608255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5400600"/>
          </a:xfrm>
        </p:spPr>
        <p:txBody>
          <a:bodyPr>
            <a:normAutofit/>
          </a:bodyPr>
          <a:lstStyle/>
          <a:p>
            <a:r>
              <a:rPr lang="es-ES" sz="2000" b="1" dirty="0" smtClean="0">
                <a:solidFill>
                  <a:srgbClr val="000000"/>
                </a:solidFill>
                <a:latin typeface="Arial" pitchFamily="34" charset="0"/>
                <a:cs typeface="Arial" pitchFamily="34" charset="0"/>
              </a:rPr>
              <a:t>Diodo apagado:</a:t>
            </a:r>
          </a:p>
          <a:p>
            <a:endParaRPr lang="es-ES" sz="1900" dirty="0">
              <a:latin typeface="Arial" pitchFamily="34" charset="0"/>
              <a:cs typeface="Arial" pitchFamily="34" charset="0"/>
            </a:endParaRPr>
          </a:p>
          <a:p>
            <a:endParaRPr lang="es-ES" sz="1900" dirty="0" smtClean="0">
              <a:latin typeface="Arial" pitchFamily="34" charset="0"/>
              <a:cs typeface="Arial" pitchFamily="34" charset="0"/>
            </a:endParaRPr>
          </a:p>
          <a:p>
            <a:endParaRPr lang="es-ES" sz="1900" dirty="0">
              <a:latin typeface="Arial" pitchFamily="34" charset="0"/>
              <a:cs typeface="Arial" pitchFamily="34" charset="0"/>
            </a:endParaRPr>
          </a:p>
          <a:p>
            <a:endParaRPr lang="es-ES" sz="1900" dirty="0" smtClean="0">
              <a:latin typeface="Arial" pitchFamily="34" charset="0"/>
              <a:cs typeface="Arial" pitchFamily="34" charset="0"/>
            </a:endParaRPr>
          </a:p>
          <a:p>
            <a:endParaRPr lang="es-ES" sz="1900" dirty="0">
              <a:latin typeface="Arial" pitchFamily="34" charset="0"/>
              <a:cs typeface="Arial" pitchFamily="34" charset="0"/>
            </a:endParaRPr>
          </a:p>
          <a:p>
            <a:endParaRPr lang="es-ES" sz="1900" dirty="0" smtClean="0">
              <a:latin typeface="Arial" pitchFamily="34" charset="0"/>
              <a:cs typeface="Arial" pitchFamily="34" charset="0"/>
            </a:endParaRPr>
          </a:p>
          <a:p>
            <a:endParaRPr lang="es-ES" sz="1900" dirty="0">
              <a:latin typeface="Arial" pitchFamily="34" charset="0"/>
              <a:cs typeface="Arial" pitchFamily="34" charset="0"/>
            </a:endParaRPr>
          </a:p>
          <a:p>
            <a:pPr algn="just"/>
            <a:r>
              <a:rPr lang="es-ES" sz="1900" dirty="0" smtClean="0">
                <a:solidFill>
                  <a:srgbClr val="000000"/>
                </a:solidFill>
                <a:latin typeface="Arial" pitchFamily="34" charset="0"/>
                <a:cs typeface="Arial" pitchFamily="34" charset="0"/>
              </a:rPr>
              <a:t>Reemplazando mentalmente el diodo con un elemento resisitivo se nota que la dirección de la corriente no coincide con la flecha del diodo por lo tanto el diodo esta apagado, entonces la corriente y el voltaje es  0.</a:t>
            </a:r>
          </a:p>
          <a:p>
            <a:pPr lvl="1" algn="just">
              <a:buFont typeface="Courier New" pitchFamily="49" charset="0"/>
              <a:buChar char="o"/>
            </a:pPr>
            <a:r>
              <a:rPr lang="es-ES" sz="1900" b="1" dirty="0" smtClean="0">
                <a:solidFill>
                  <a:srgbClr val="000000"/>
                </a:solidFill>
                <a:latin typeface="Arial" pitchFamily="34" charset="0"/>
                <a:cs typeface="Arial" pitchFamily="34" charset="0"/>
              </a:rPr>
              <a:t> NOTA:</a:t>
            </a:r>
            <a:r>
              <a:rPr lang="es-ES" sz="1900" dirty="0" smtClean="0">
                <a:solidFill>
                  <a:srgbClr val="000000"/>
                </a:solidFill>
                <a:latin typeface="Arial" pitchFamily="34" charset="0"/>
                <a:cs typeface="Arial" pitchFamily="34" charset="0"/>
              </a:rPr>
              <a:t> Un circuito abierto puede tener cualquier voltaje a través de sus terminales, pero la corriente siempre es de 0 A.</a:t>
            </a:r>
          </a:p>
          <a:p>
            <a:pPr algn="just"/>
            <a:r>
              <a:rPr lang="es-ES" sz="1900" dirty="0" smtClean="0">
                <a:solidFill>
                  <a:srgbClr val="000000"/>
                </a:solidFill>
                <a:latin typeface="Arial" pitchFamily="34" charset="0"/>
                <a:cs typeface="Arial" pitchFamily="34" charset="0"/>
              </a:rPr>
              <a:t>Un cortocircuito tiene una caída de voltaje a través de sus terminales, pero la red circundante limita con la corriente</a:t>
            </a:r>
            <a:r>
              <a:rPr lang="es-ES" sz="2200" dirty="0" smtClean="0">
                <a:solidFill>
                  <a:srgbClr val="000000"/>
                </a:solidFill>
                <a:latin typeface="Arial" pitchFamily="34" charset="0"/>
                <a:cs typeface="Arial" pitchFamily="34" charset="0"/>
              </a:rPr>
              <a:t>. </a:t>
            </a:r>
          </a:p>
          <a:p>
            <a:endParaRPr lang="es-ES" dirty="0"/>
          </a:p>
          <a:p>
            <a:endParaRPr lang="es-ES" dirty="0" smtClean="0"/>
          </a:p>
          <a:p>
            <a:endParaRPr lang="es-ES" dirty="0"/>
          </a:p>
          <a:p>
            <a:endParaRPr lang="es-ES" dirty="0" smtClean="0"/>
          </a:p>
          <a:p>
            <a:endParaRPr lang="es-ES" dirty="0"/>
          </a:p>
          <a:p>
            <a:endParaRPr lang="es-ES" dirty="0" smtClean="0"/>
          </a:p>
          <a:p>
            <a:endParaRPr lang="es-E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700808"/>
            <a:ext cx="6336704" cy="200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089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96752"/>
            <a:ext cx="8784976" cy="5256584"/>
          </a:xfrm>
        </p:spPr>
        <p:txBody>
          <a:bodyPr/>
          <a:lstStyle/>
          <a:p>
            <a:pPr algn="just"/>
            <a:r>
              <a:rPr lang="es-ES" sz="2000" b="1" dirty="0" smtClean="0">
                <a:latin typeface="Arial" pitchFamily="34" charset="0"/>
                <a:cs typeface="Arial" pitchFamily="34" charset="0"/>
              </a:rPr>
              <a:t>Ejemplo:</a:t>
            </a:r>
            <a:r>
              <a:rPr lang="es-ES" sz="2000" dirty="0" smtClean="0">
                <a:latin typeface="Arial" pitchFamily="34" charset="0"/>
                <a:cs typeface="Arial" pitchFamily="34" charset="0"/>
              </a:rPr>
              <a:t> Determine I, V1, V2, </a:t>
            </a:r>
            <a:r>
              <a:rPr lang="es-ES" sz="2000" dirty="0" err="1" smtClean="0">
                <a:latin typeface="Arial" pitchFamily="34" charset="0"/>
                <a:cs typeface="Arial" pitchFamily="34" charset="0"/>
              </a:rPr>
              <a:t>Vo</a:t>
            </a:r>
            <a:r>
              <a:rPr lang="es-ES" sz="2000" dirty="0" smtClean="0">
                <a:latin typeface="Arial" pitchFamily="34" charset="0"/>
                <a:cs typeface="Arial" pitchFamily="34" charset="0"/>
              </a:rPr>
              <a:t> para la configuración en serie de Cd. </a:t>
            </a:r>
          </a:p>
          <a:p>
            <a:pPr algn="just"/>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endParaRPr lang="es-ES" sz="2000" dirty="0">
              <a:latin typeface="Arial" pitchFamily="34" charset="0"/>
              <a:cs typeface="Arial" pitchFamily="34" charset="0"/>
            </a:endParaRPr>
          </a:p>
          <a:p>
            <a:pPr algn="just"/>
            <a:r>
              <a:rPr lang="es-ES" sz="2000" b="1" dirty="0" smtClean="0">
                <a:latin typeface="Arial" pitchFamily="34" charset="0"/>
                <a:cs typeface="Arial" pitchFamily="34" charset="0"/>
              </a:rPr>
              <a:t>Solución:</a:t>
            </a:r>
            <a:r>
              <a:rPr lang="es-ES" sz="2000" dirty="0" smtClean="0">
                <a:latin typeface="Arial" pitchFamily="34" charset="0"/>
                <a:cs typeface="Arial" pitchFamily="34" charset="0"/>
              </a:rPr>
              <a:t> Se trazan las fuentes y se indica la dirección de la corriente con los elementos resistivos, se nota que el diodo esta encendido y se reemplaza los elementos pertinentes. </a:t>
            </a:r>
          </a:p>
          <a:p>
            <a:endParaRPr lang="es-ES" sz="2200" dirty="0" smtClean="0">
              <a:latin typeface="Arial" pitchFamily="34" charset="0"/>
              <a:cs typeface="Arial" pitchFamily="34" charset="0"/>
            </a:endParaRPr>
          </a:p>
          <a:p>
            <a:endParaRPr lang="es-E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060848"/>
            <a:ext cx="6342906" cy="288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919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556792"/>
            <a:ext cx="57606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Imagen6.png"/>
          <p:cNvPicPr>
            <a:picLocks noChangeAspect="1"/>
          </p:cNvPicPr>
          <p:nvPr/>
        </p:nvPicPr>
        <p:blipFill>
          <a:blip r:embed="rId3" cstate="print"/>
          <a:stretch>
            <a:fillRect/>
          </a:stretch>
        </p:blipFill>
        <p:spPr>
          <a:xfrm>
            <a:off x="0" y="1196752"/>
            <a:ext cx="9144000" cy="5661248"/>
          </a:xfrm>
          <a:prstGeom prst="rect">
            <a:avLst/>
          </a:prstGeom>
        </p:spPr>
      </p:pic>
    </p:spTree>
    <p:extLst>
      <p:ext uri="{BB962C8B-B14F-4D97-AF65-F5344CB8AC3E}">
        <p14:creationId xmlns:p14="http://schemas.microsoft.com/office/powerpoint/2010/main" val="1674999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896225" cy="563562"/>
          </a:xfrm>
        </p:spPr>
        <p:txBody>
          <a:bodyPr>
            <a:noAutofit/>
          </a:bodyPr>
          <a:lstStyle/>
          <a:p>
            <a:r>
              <a:rPr lang="es-ES" sz="2800" b="1" u="sng" dirty="0">
                <a:latin typeface="Arial" pitchFamily="34" charset="0"/>
                <a:cs typeface="Arial" pitchFamily="34" charset="0"/>
              </a:rPr>
              <a:t>Configuración de Diodos en </a:t>
            </a:r>
            <a:r>
              <a:rPr lang="es-ES" sz="2800" b="1" u="sng" dirty="0" smtClean="0">
                <a:latin typeface="Arial" pitchFamily="34" charset="0"/>
                <a:cs typeface="Arial" pitchFamily="34" charset="0"/>
              </a:rPr>
              <a:t>Paralelo y en Serie-Paralelo</a:t>
            </a:r>
            <a:endParaRPr lang="es-ES" sz="2400" dirty="0"/>
          </a:p>
        </p:txBody>
      </p:sp>
      <p:sp>
        <p:nvSpPr>
          <p:cNvPr id="3" name="2 Marcador de contenido"/>
          <p:cNvSpPr>
            <a:spLocks noGrp="1"/>
          </p:cNvSpPr>
          <p:nvPr>
            <p:ph idx="1"/>
          </p:nvPr>
        </p:nvSpPr>
        <p:spPr/>
        <p:txBody>
          <a:bodyPr>
            <a:normAutofit/>
          </a:bodyPr>
          <a:lstStyle/>
          <a:p>
            <a:pPr algn="just"/>
            <a:r>
              <a:rPr lang="es-ES" sz="2200" dirty="0" smtClean="0">
                <a:latin typeface="Arial" pitchFamily="34" charset="0"/>
                <a:cs typeface="Arial" pitchFamily="34" charset="0"/>
              </a:rPr>
              <a:t>Los métodos aplicados se pueden extender al análisis de configuraciones en paralelo y serie-paralelo.</a:t>
            </a:r>
          </a:p>
          <a:p>
            <a:pPr algn="just"/>
            <a:r>
              <a:rPr lang="es-ES" sz="2200" dirty="0" smtClean="0">
                <a:latin typeface="Arial" pitchFamily="34" charset="0"/>
                <a:cs typeface="Arial" pitchFamily="34" charset="0"/>
              </a:rPr>
              <a:t>Determine V</a:t>
            </a:r>
            <a:r>
              <a:rPr lang="es-ES" sz="1400" dirty="0" smtClean="0">
                <a:latin typeface="Arial" pitchFamily="34" charset="0"/>
                <a:cs typeface="Arial" pitchFamily="34" charset="0"/>
              </a:rPr>
              <a:t>0</a:t>
            </a:r>
            <a:r>
              <a:rPr lang="es-ES" sz="2200" dirty="0" smtClean="0">
                <a:latin typeface="Arial" pitchFamily="34" charset="0"/>
                <a:cs typeface="Arial" pitchFamily="34" charset="0"/>
              </a:rPr>
              <a:t>, I</a:t>
            </a:r>
            <a:r>
              <a:rPr lang="es-ES" sz="1400" dirty="0" smtClean="0">
                <a:latin typeface="Arial" pitchFamily="34" charset="0"/>
                <a:cs typeface="Arial" pitchFamily="34" charset="0"/>
              </a:rPr>
              <a:t>1</a:t>
            </a:r>
            <a:r>
              <a:rPr lang="es-ES" sz="2200" dirty="0" smtClean="0">
                <a:latin typeface="Arial" pitchFamily="34" charset="0"/>
                <a:cs typeface="Arial" pitchFamily="34" charset="0"/>
              </a:rPr>
              <a:t>, I</a:t>
            </a:r>
            <a:r>
              <a:rPr lang="es-ES" sz="1400" dirty="0" smtClean="0">
                <a:latin typeface="Arial" pitchFamily="34" charset="0"/>
                <a:cs typeface="Arial" pitchFamily="34" charset="0"/>
              </a:rPr>
              <a:t>D1</a:t>
            </a:r>
            <a:r>
              <a:rPr lang="es-ES" sz="2200" dirty="0" smtClean="0">
                <a:latin typeface="Arial" pitchFamily="34" charset="0"/>
                <a:cs typeface="Arial" pitchFamily="34" charset="0"/>
              </a:rPr>
              <a:t> e I</a:t>
            </a:r>
            <a:r>
              <a:rPr lang="es-ES" sz="1400" dirty="0" smtClean="0">
                <a:latin typeface="Arial" pitchFamily="34" charset="0"/>
                <a:cs typeface="Arial" pitchFamily="34" charset="0"/>
              </a:rPr>
              <a:t>D2</a:t>
            </a:r>
            <a:r>
              <a:rPr lang="es-ES" sz="2200" dirty="0" smtClean="0">
                <a:latin typeface="Arial" pitchFamily="34" charset="0"/>
                <a:cs typeface="Arial" pitchFamily="34" charset="0"/>
              </a:rPr>
              <a:t> para la configuración de diodos en paralelo.</a:t>
            </a:r>
          </a:p>
          <a:p>
            <a:pPr marL="0" indent="0">
              <a:buNone/>
            </a:pPr>
            <a:r>
              <a:rPr lang="es-ES" sz="2200" dirty="0" smtClean="0">
                <a:latin typeface="Arial" pitchFamily="34" charset="0"/>
                <a:cs typeface="Arial" pitchFamily="34" charset="0"/>
              </a:rPr>
              <a:t> </a:t>
            </a:r>
            <a:endParaRPr lang="es-ES" sz="2200" dirty="0">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221" y="3068960"/>
            <a:ext cx="717508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94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181125"/>
            <a:ext cx="8229600" cy="5676875"/>
          </a:xfrm>
        </p:spPr>
        <p:txBody>
          <a:bodyPr>
            <a:normAutofit lnSpcReduction="10000"/>
          </a:bodyPr>
          <a:lstStyle/>
          <a:p>
            <a:r>
              <a:rPr lang="es-ES" sz="2200" b="1" dirty="0" smtClean="0">
                <a:latin typeface="Arial" pitchFamily="34" charset="0"/>
                <a:cs typeface="Arial" pitchFamily="34" charset="0"/>
              </a:rPr>
              <a:t>Solución:</a:t>
            </a:r>
            <a:r>
              <a:rPr lang="es-ES" sz="2200" dirty="0" smtClean="0">
                <a:latin typeface="Arial" pitchFamily="34" charset="0"/>
                <a:cs typeface="Arial" pitchFamily="34" charset="0"/>
              </a:rPr>
              <a:t> Reemplazando el circuito equivalente.</a:t>
            </a: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pPr algn="just"/>
            <a:r>
              <a:rPr lang="es-ES" sz="2200" dirty="0" smtClean="0">
                <a:latin typeface="Arial" pitchFamily="34" charset="0"/>
                <a:cs typeface="Arial" pitchFamily="34" charset="0"/>
              </a:rPr>
              <a:t>Como la dirección de la corriente resultante coincide con la flecha del símbolo de cada diodo y el voltaje aplicado es mayor que 0,7 V, ambos diodos están encendidos. El voltaje a través de los elementos en paralelo siempre es el mismo.</a:t>
            </a:r>
          </a:p>
          <a:p>
            <a:pPr algn="just"/>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pPr marL="0" indent="0">
              <a:buNone/>
            </a:pPr>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a:p>
            <a:endParaRPr lang="es-ES" sz="2200" dirty="0" smtClean="0">
              <a:latin typeface="Arial" pitchFamily="34" charset="0"/>
              <a:cs typeface="Arial" pitchFamily="34" charset="0"/>
            </a:endParaRPr>
          </a:p>
          <a:p>
            <a:endParaRPr lang="es-ES" sz="2200"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6264867" cy="325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0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t>NIVELES DE ENERGIA</a:t>
            </a:r>
            <a:endParaRPr lang="es-ES" b="1" u="sng" dirty="0"/>
          </a:p>
        </p:txBody>
      </p:sp>
      <p:sp>
        <p:nvSpPr>
          <p:cNvPr id="3" name="2 Subtítulo"/>
          <p:cNvSpPr>
            <a:spLocks noGrp="1"/>
          </p:cNvSpPr>
          <p:nvPr>
            <p:ph idx="1"/>
          </p:nvPr>
        </p:nvSpPr>
        <p:spPr/>
        <p:txBody>
          <a:bodyPr>
            <a:noAutofit/>
          </a:bodyPr>
          <a:lstStyle/>
          <a:p>
            <a:pPr algn="just"/>
            <a:r>
              <a:rPr lang="es-PE" sz="1600" dirty="0" smtClean="0">
                <a:latin typeface="Arial" pitchFamily="34" charset="0"/>
                <a:cs typeface="Arial" pitchFamily="34" charset="0"/>
              </a:rPr>
              <a:t>En un átomo, los electrones están girando alrededor del núcleo formando capas. En cada una de ellas, la energía que posee el electrón es distinta. En efecto; en las capas muy próximas al núcleo, la fuerza de atracción entre éste y los electrones es muy fuerte, por lo que estarán fuertemente ligados.</a:t>
            </a:r>
            <a:endParaRPr lang="es-ES" sz="1600" dirty="0" smtClean="0">
              <a:latin typeface="Arial" pitchFamily="34" charset="0"/>
              <a:cs typeface="Arial" pitchFamily="34" charset="0"/>
            </a:endParaRPr>
          </a:p>
          <a:p>
            <a:pPr algn="just"/>
            <a:r>
              <a:rPr lang="es-PE" sz="1600" dirty="0" smtClean="0">
                <a:latin typeface="Arial" pitchFamily="34" charset="0"/>
                <a:cs typeface="Arial" pitchFamily="34" charset="0"/>
              </a:rPr>
              <a:t>Ocurre lo contrario en las capas alejadas, en las que los electrones se encuentran débilmente ligados, por lo que resultará más fácil realizar intercambios electrónicos en las últimas capas. </a:t>
            </a:r>
            <a:endParaRPr lang="es-ES" sz="1600" dirty="0" smtClean="0">
              <a:latin typeface="Arial" pitchFamily="34" charset="0"/>
              <a:cs typeface="Arial" pitchFamily="34" charset="0"/>
            </a:endParaRPr>
          </a:p>
          <a:p>
            <a:pPr algn="just"/>
            <a:r>
              <a:rPr lang="es-PE" sz="1600" dirty="0" smtClean="0">
                <a:latin typeface="Arial" pitchFamily="34" charset="0"/>
                <a:cs typeface="Arial" pitchFamily="34" charset="0"/>
              </a:rPr>
              <a:t>El hecho pues, de que los electrones de un átomo tengan diferentes niveles de energía, nos lleva a clasificarlos por el nivel energético (o banda energética)  en el que se encuentra cada uno de ellos. </a:t>
            </a:r>
          </a:p>
          <a:p>
            <a:pPr algn="just"/>
            <a:endParaRPr lang="es-PE" sz="1600" dirty="0" smtClean="0">
              <a:latin typeface="Arial" pitchFamily="34" charset="0"/>
              <a:cs typeface="Arial" pitchFamily="34" charset="0"/>
            </a:endParaRPr>
          </a:p>
          <a:p>
            <a:pPr algn="just"/>
            <a:r>
              <a:rPr lang="es-PE" sz="1600" dirty="0" smtClean="0">
                <a:latin typeface="Arial" pitchFamily="34" charset="0"/>
                <a:cs typeface="Arial" pitchFamily="34" charset="0"/>
              </a:rPr>
              <a:t>Cuanto mas alejado esta un electrón del núcleo, mayor es su estado de energía y cualquier electrón que hay abandonado a su átomo padre tiene un nivel de energía mayor que todo electrón que permanezca en la estructura atómica.</a:t>
            </a:r>
          </a:p>
          <a:p>
            <a:pPr algn="just"/>
            <a:r>
              <a:rPr lang="es-PE" sz="1600" dirty="0" smtClean="0">
                <a:latin typeface="Arial" pitchFamily="34" charset="0"/>
                <a:cs typeface="Arial" pitchFamily="34" charset="0"/>
              </a:rPr>
              <a:t>Un electrón en la banda de valencia de silicio debe absorber mas energía que uno en la banda de valencia de germanio para convertirse en un portador libre. Asimismo, un electrón en la banda de valencia de arseniuro de galio debe absorber mas energía  que uno en la de silicio o germanio para entrar a la banda de conducción.</a:t>
            </a:r>
          </a:p>
          <a:p>
            <a:pPr algn="l"/>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n7.png"/>
          <p:cNvPicPr>
            <a:picLocks noChangeAspect="1"/>
          </p:cNvPicPr>
          <p:nvPr/>
        </p:nvPicPr>
        <p:blipFill>
          <a:blip r:embed="rId2" cstate="print"/>
          <a:srcRect t="12689"/>
          <a:stretch>
            <a:fillRect/>
          </a:stretch>
        </p:blipFill>
        <p:spPr>
          <a:xfrm>
            <a:off x="71626" y="1471125"/>
            <a:ext cx="9072374" cy="5386875"/>
          </a:xfrm>
          <a:prstGeom prst="rect">
            <a:avLst/>
          </a:prstGeom>
        </p:spPr>
      </p:pic>
    </p:spTree>
    <p:extLst>
      <p:ext uri="{BB962C8B-B14F-4D97-AF65-F5344CB8AC3E}">
        <p14:creationId xmlns:p14="http://schemas.microsoft.com/office/powerpoint/2010/main" val="1702737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91264" cy="5073427"/>
          </a:xfrm>
        </p:spPr>
        <p:txBody>
          <a:bodyPr/>
          <a:lstStyle/>
          <a:p>
            <a:pPr algn="just"/>
            <a:r>
              <a:rPr lang="es-ES" sz="2000" b="1" dirty="0" smtClean="0">
                <a:latin typeface="Arial" pitchFamily="34" charset="0"/>
                <a:cs typeface="Arial" pitchFamily="34" charset="0"/>
              </a:rPr>
              <a:t>Diodos diferentes en paralelo: </a:t>
            </a:r>
            <a:r>
              <a:rPr lang="es-ES" sz="2000" dirty="0" smtClean="0">
                <a:latin typeface="Arial" pitchFamily="34" charset="0"/>
                <a:cs typeface="Arial" pitchFamily="34" charset="0"/>
              </a:rPr>
              <a:t>Cuando dos diodos diferentes están en paralelo solo uno de ellos encenderá y el otro continuara apagado, el diodo que enciende siempre </a:t>
            </a:r>
            <a:r>
              <a:rPr lang="es-ES" sz="2000" dirty="0" err="1" smtClean="0">
                <a:latin typeface="Arial" pitchFamily="34" charset="0"/>
                <a:cs typeface="Arial" pitchFamily="34" charset="0"/>
              </a:rPr>
              <a:t>sera</a:t>
            </a:r>
            <a:r>
              <a:rPr lang="es-ES" sz="2000" dirty="0" smtClean="0">
                <a:latin typeface="Arial" pitchFamily="34" charset="0"/>
                <a:cs typeface="Arial" pitchFamily="34" charset="0"/>
              </a:rPr>
              <a:t> el de menor voltaje.</a:t>
            </a:r>
          </a:p>
          <a:p>
            <a:endParaRPr lang="es-ES" sz="2200" b="1" dirty="0" smtClean="0">
              <a:latin typeface="Arial" pitchFamily="34" charset="0"/>
              <a:cs typeface="Arial" pitchFamily="34" charset="0"/>
            </a:endParaRPr>
          </a:p>
          <a:p>
            <a:endParaRPr lang="es-ES" b="1" dirty="0" smtClean="0">
              <a:latin typeface="Arial" pitchFamily="34" charset="0"/>
              <a:cs typeface="Arial" pitchFamily="34" charset="0"/>
            </a:endParaRPr>
          </a:p>
          <a:p>
            <a:endParaRPr lang="es-E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492896"/>
            <a:ext cx="2291034" cy="39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2420888"/>
            <a:ext cx="2655135" cy="411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5769227"/>
            <a:ext cx="6332626" cy="39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324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916832"/>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06</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p:txBody>
          <a:bodyPr>
            <a:noAutofit/>
          </a:bodyPr>
          <a:lstStyle/>
          <a:p>
            <a:pPr algn="ctr"/>
            <a:r>
              <a:rPr lang="es-ES" sz="2400" kern="1200" dirty="0" smtClean="0">
                <a:latin typeface="Arial" pitchFamily="34" charset="0"/>
                <a:cs typeface="Arial" pitchFamily="34" charset="0"/>
              </a:rPr>
              <a:t>Compuestos AND/OR Rectificación de Media Onda Completa. </a:t>
            </a:r>
          </a:p>
          <a:p>
            <a:pPr algn="ctr"/>
            <a:r>
              <a:rPr lang="es-ES" sz="2400" kern="1200" dirty="0" smtClean="0">
                <a:latin typeface="Arial" pitchFamily="34" charset="0"/>
                <a:cs typeface="Arial" pitchFamily="34" charset="0"/>
              </a:rPr>
              <a:t>Recortadores y sujetadores. </a:t>
            </a:r>
          </a:p>
        </p:txBody>
      </p:sp>
      <p:sp>
        <p:nvSpPr>
          <p:cNvPr id="4" name="3 Rectángulo"/>
          <p:cNvSpPr/>
          <p:nvPr/>
        </p:nvSpPr>
        <p:spPr>
          <a:xfrm>
            <a:off x="251520" y="5949280"/>
            <a:ext cx="8136904" cy="683264"/>
          </a:xfrm>
          <a:prstGeom prst="rect">
            <a:avLst/>
          </a:prstGeom>
        </p:spPr>
        <p:txBody>
          <a:bodyPr wrap="square">
            <a:spAutoFit/>
          </a:bodyPr>
          <a:lstStyle/>
          <a:p>
            <a:pPr algn="just" fontAlgn="base">
              <a:lnSpc>
                <a:spcPct val="80000"/>
              </a:lnSpc>
              <a:spcBef>
                <a:spcPct val="20000"/>
              </a:spcBef>
              <a:spcAft>
                <a:spcPct val="0"/>
              </a:spcAft>
              <a:buClr>
                <a:schemeClr val="hlink"/>
              </a:buClr>
            </a:pPr>
            <a:r>
              <a:rPr lang="es-ES" sz="2400" b="1" u="sng" dirty="0" smtClean="0">
                <a:solidFill>
                  <a:srgbClr val="002060"/>
                </a:solidFill>
                <a:latin typeface="Arial" pitchFamily="34" charset="0"/>
                <a:cs typeface="Arial" pitchFamily="34" charset="0"/>
              </a:rPr>
              <a:t>Objetivos:</a:t>
            </a:r>
            <a:r>
              <a:rPr lang="es-ES" sz="2400" u="sng" dirty="0" smtClean="0">
                <a:solidFill>
                  <a:srgbClr val="002060"/>
                </a:solidFill>
                <a:latin typeface="Arial" pitchFamily="34" charset="0"/>
                <a:cs typeface="Arial" pitchFamily="34" charset="0"/>
              </a:rPr>
              <a:t> </a:t>
            </a:r>
            <a:r>
              <a:rPr lang="es-ES" sz="2400" dirty="0" smtClean="0">
                <a:solidFill>
                  <a:srgbClr val="002060"/>
                </a:solidFill>
                <a:latin typeface="Arial" pitchFamily="34" charset="0"/>
                <a:cs typeface="Arial" pitchFamily="34" charset="0"/>
              </a:rPr>
              <a:t>Explicar el funcionamiento del rectificador de media onda y onda completa así como otros circuitos.</a:t>
            </a:r>
          </a:p>
        </p:txBody>
      </p:sp>
      <p:sp>
        <p:nvSpPr>
          <p:cNvPr id="5" name="4 Rectángulo"/>
          <p:cNvSpPr/>
          <p:nvPr/>
        </p:nvSpPr>
        <p:spPr>
          <a:xfrm>
            <a:off x="755576" y="4437112"/>
            <a:ext cx="7884368" cy="1274195"/>
          </a:xfrm>
          <a:prstGeom prst="rect">
            <a:avLst/>
          </a:prstGeom>
        </p:spPr>
        <p:txBody>
          <a:bodyPr wrap="square">
            <a:spAutoFit/>
          </a:bodyPr>
          <a:lstStyle/>
          <a:p>
            <a:pPr algn="ctr" fontAlgn="base">
              <a:spcBef>
                <a:spcPct val="20000"/>
              </a:spcBef>
              <a:spcAft>
                <a:spcPct val="0"/>
              </a:spcAft>
              <a:buClr>
                <a:schemeClr val="hlink"/>
              </a:buClr>
            </a:pPr>
            <a:r>
              <a:rPr lang="es-ES" sz="2400" b="1" dirty="0" smtClean="0">
                <a:latin typeface="Arial" pitchFamily="34" charset="0"/>
                <a:cs typeface="Arial" pitchFamily="34" charset="0"/>
              </a:rPr>
              <a:t>Opto Electrónica: emisores,  detectores y opto acopladores; funcionamiento y aplicaciones.</a:t>
            </a:r>
          </a:p>
          <a:p>
            <a:pPr algn="r" fontAlgn="base">
              <a:spcBef>
                <a:spcPct val="20000"/>
              </a:spcBef>
              <a:spcAft>
                <a:spcPct val="0"/>
              </a:spcAft>
              <a:buClr>
                <a:schemeClr val="hlink"/>
              </a:buClr>
            </a:pP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2168454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51520" y="1124744"/>
            <a:ext cx="3888432" cy="461665"/>
          </a:xfrm>
          <a:prstGeom prst="rect">
            <a:avLst/>
          </a:prstGeom>
          <a:noFill/>
        </p:spPr>
        <p:txBody>
          <a:bodyPr wrap="square" rtlCol="0">
            <a:spAutoFit/>
          </a:bodyPr>
          <a:lstStyle/>
          <a:p>
            <a:r>
              <a:rPr lang="es-PE" sz="2400" b="1" u="sng" dirty="0" smtClean="0">
                <a:latin typeface="Arial" pitchFamily="34" charset="0"/>
                <a:cs typeface="Arial" pitchFamily="34" charset="0"/>
              </a:rPr>
              <a:t>Compuerta OR:</a:t>
            </a:r>
            <a:endParaRPr lang="es-PE" sz="2400" b="1" u="sng" dirty="0">
              <a:latin typeface="Arial" pitchFamily="34" charset="0"/>
              <a:cs typeface="Arial" pitchFamily="34" charset="0"/>
            </a:endParaRPr>
          </a:p>
        </p:txBody>
      </p:sp>
      <p:sp>
        <p:nvSpPr>
          <p:cNvPr id="4" name="3 CuadroTexto"/>
          <p:cNvSpPr txBox="1"/>
          <p:nvPr/>
        </p:nvSpPr>
        <p:spPr>
          <a:xfrm>
            <a:off x="251520" y="1772816"/>
            <a:ext cx="8712968" cy="1634294"/>
          </a:xfrm>
          <a:prstGeom prst="rect">
            <a:avLst/>
          </a:prstGeom>
          <a:noFill/>
        </p:spPr>
        <p:txBody>
          <a:bodyPr wrap="square" rtlCol="0">
            <a:spAutoFit/>
          </a:bodyPr>
          <a:lstStyle/>
          <a:p>
            <a:pPr marL="342900" indent="-342900" algn="just" fontAlgn="base">
              <a:lnSpc>
                <a:spcPts val="2120"/>
              </a:lnSpc>
              <a:spcBef>
                <a:spcPct val="20000"/>
              </a:spcBef>
              <a:spcAft>
                <a:spcPct val="0"/>
              </a:spcAft>
              <a:buClr>
                <a:schemeClr val="hlink"/>
              </a:buClr>
              <a:buFont typeface="Wingdings" pitchFamily="2" charset="2"/>
              <a:buChar char="v"/>
            </a:pPr>
            <a:r>
              <a:rPr lang="es-PE" b="1" dirty="0" smtClean="0">
                <a:latin typeface="Arial" pitchFamily="34" charset="0"/>
                <a:cs typeface="Arial" pitchFamily="34" charset="0"/>
              </a:rPr>
              <a:t>Una compuerta</a:t>
            </a:r>
            <a:r>
              <a:rPr lang="es-PE" b="1" dirty="0">
                <a:latin typeface="Arial" pitchFamily="34" charset="0"/>
                <a:cs typeface="Arial" pitchFamily="34" charset="0"/>
              </a:rPr>
              <a:t>  OR  es  tal,  que  el  nivel  </a:t>
            </a:r>
            <a:r>
              <a:rPr lang="es-PE" b="1" dirty="0" smtClean="0">
                <a:latin typeface="Arial" pitchFamily="34" charset="0"/>
                <a:cs typeface="Arial" pitchFamily="34" charset="0"/>
              </a:rPr>
              <a:t>de voltaje</a:t>
            </a:r>
            <a:r>
              <a:rPr lang="es-PE" b="1" dirty="0">
                <a:latin typeface="Arial" pitchFamily="34" charset="0"/>
                <a:cs typeface="Arial" pitchFamily="34" charset="0"/>
              </a:rPr>
              <a:t> de salida será de 1 si alguna o ambas</a:t>
            </a:r>
          </a:p>
          <a:p>
            <a:pPr marL="342900" indent="-342900" algn="just" fontAlgn="base">
              <a:lnSpc>
                <a:spcPts val="2400"/>
              </a:lnSpc>
              <a:spcBef>
                <a:spcPct val="20000"/>
              </a:spcBef>
              <a:spcAft>
                <a:spcPct val="0"/>
              </a:spcAft>
              <a:buClr>
                <a:schemeClr val="hlink"/>
              </a:buClr>
              <a:buFont typeface="Wingdings" pitchFamily="2" charset="2"/>
              <a:buChar char="v"/>
            </a:pPr>
            <a:r>
              <a:rPr lang="es-PE" b="1" dirty="0">
                <a:latin typeface="Arial" pitchFamily="34" charset="0"/>
                <a:cs typeface="Arial" pitchFamily="34" charset="0"/>
              </a:rPr>
              <a:t>entradas  son  1.  La  salida  es  de  0  si  ambas</a:t>
            </a:r>
          </a:p>
          <a:p>
            <a:pPr marL="342900" indent="-342900" algn="just" fontAlgn="base">
              <a:lnSpc>
                <a:spcPts val="2405"/>
              </a:lnSpc>
              <a:spcBef>
                <a:spcPct val="20000"/>
              </a:spcBef>
              <a:spcAft>
                <a:spcPct val="0"/>
              </a:spcAft>
              <a:buClr>
                <a:schemeClr val="hlink"/>
              </a:buClr>
              <a:buFont typeface="Wingdings" pitchFamily="2" charset="2"/>
              <a:buChar char="v"/>
            </a:pPr>
            <a:r>
              <a:rPr lang="es-PE" b="1" dirty="0">
                <a:latin typeface="Arial" pitchFamily="34" charset="0"/>
                <a:cs typeface="Arial" pitchFamily="34" charset="0"/>
              </a:rPr>
              <a:t>entradas están en el nivel 0.</a:t>
            </a:r>
          </a:p>
          <a:p>
            <a:endParaRPr lang="es-PE" dirty="0">
              <a:solidFill>
                <a:prstClr val="white"/>
              </a:solidFill>
            </a:endParaRPr>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501008"/>
            <a:ext cx="3443787" cy="304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724128" y="2780928"/>
            <a:ext cx="2952328" cy="369332"/>
          </a:xfrm>
          <a:prstGeom prst="rect">
            <a:avLst/>
          </a:prstGeom>
          <a:noFill/>
        </p:spPr>
        <p:txBody>
          <a:bodyPr wrap="square" rtlCol="0">
            <a:spAutoFit/>
          </a:bodyPr>
          <a:lstStyle/>
          <a:p>
            <a:endParaRPr lang="es-PE" dirty="0">
              <a:solidFill>
                <a:prstClr val="white"/>
              </a:solidFill>
            </a:endParaRPr>
          </a:p>
        </p:txBody>
      </p:sp>
      <p:sp>
        <p:nvSpPr>
          <p:cNvPr id="10" name="9 CuadroTexto"/>
          <p:cNvSpPr txBox="1"/>
          <p:nvPr/>
        </p:nvSpPr>
        <p:spPr>
          <a:xfrm>
            <a:off x="4860032" y="3356992"/>
            <a:ext cx="3996444" cy="2985433"/>
          </a:xfrm>
          <a:prstGeom prst="rect">
            <a:avLst/>
          </a:prstGeom>
          <a:noFill/>
        </p:spPr>
        <p:txBody>
          <a:bodyPr wrap="square" rtlCol="0">
            <a:spAutoFit/>
          </a:bodyPr>
          <a:lstStyle/>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La  figura  muestra  una</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compuerta OR positiva,</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esto es el nivel de 10V</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tiene   asignado   un   “1”</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para	el	algebra</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booleana, en tanto que</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una entrada de 0V tiene</a:t>
            </a:r>
          </a:p>
          <a:p>
            <a:pPr marL="342900" indent="-342900" algn="just" fontAlgn="base">
              <a:spcBef>
                <a:spcPct val="20000"/>
              </a:spcBef>
              <a:spcAft>
                <a:spcPct val="0"/>
              </a:spcAft>
              <a:buClr>
                <a:schemeClr val="hlink"/>
              </a:buClr>
              <a:buFont typeface="Wingdings" pitchFamily="2" charset="2"/>
              <a:buChar char="v"/>
            </a:pPr>
            <a:r>
              <a:rPr lang="es-PE" sz="2000" b="1" dirty="0">
                <a:latin typeface="Arial" pitchFamily="34" charset="0"/>
                <a:cs typeface="Arial" pitchFamily="34" charset="0"/>
              </a:rPr>
              <a:t>asignado un “0”.</a:t>
            </a:r>
          </a:p>
        </p:txBody>
      </p:sp>
      <p:sp>
        <p:nvSpPr>
          <p:cNvPr id="7" name="6 Rectángulo"/>
          <p:cNvSpPr/>
          <p:nvPr/>
        </p:nvSpPr>
        <p:spPr>
          <a:xfrm>
            <a:off x="3563888" y="476672"/>
            <a:ext cx="5400600" cy="461665"/>
          </a:xfrm>
          <a:prstGeom prst="rect">
            <a:avLst/>
          </a:prstGeom>
        </p:spPr>
        <p:txBody>
          <a:bodyPr wrap="square">
            <a:spAutoFit/>
          </a:bodyPr>
          <a:lstStyle/>
          <a:p>
            <a:pPr algn="r"/>
            <a:r>
              <a:rPr lang="es-PE" sz="2400" b="1" u="sng" dirty="0" smtClean="0">
                <a:solidFill>
                  <a:schemeClr val="bg1"/>
                </a:solidFill>
              </a:rPr>
              <a:t>COMPUERTAS AND / OR</a:t>
            </a:r>
            <a:endParaRPr lang="es-ES" sz="2400" u="sng" dirty="0">
              <a:solidFill>
                <a:schemeClr val="bg1"/>
              </a:solidFill>
            </a:endParaRPr>
          </a:p>
        </p:txBody>
      </p:sp>
    </p:spTree>
    <p:extLst>
      <p:ext uri="{BB962C8B-B14F-4D97-AF65-F5344CB8AC3E}">
        <p14:creationId xmlns:p14="http://schemas.microsoft.com/office/powerpoint/2010/main" val="4057995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rId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780928"/>
            <a:ext cx="5350396" cy="2107732"/>
          </a:xfrm>
          <a:prstGeom prst="rect">
            <a:avLst/>
          </a:prstGeom>
          <a:noFill/>
          <a:extLst>
            <a:ext uri="{909E8E84-426E-40DD-AFC4-6F175D3DCCD1}">
              <a14:hiddenFill xmlns:a14="http://schemas.microsoft.com/office/drawing/2010/main">
                <a:solidFill>
                  <a:srgbClr val="FFFFFF"/>
                </a:solidFill>
              </a14:hiddenFill>
            </a:ext>
          </a:extLst>
        </p:spPr>
      </p:pic>
      <p:sp>
        <p:nvSpPr>
          <p:cNvPr id="2075" name="2074 CuadroTexto"/>
          <p:cNvSpPr txBox="1"/>
          <p:nvPr/>
        </p:nvSpPr>
        <p:spPr>
          <a:xfrm>
            <a:off x="611560" y="1196752"/>
            <a:ext cx="7776864" cy="1877437"/>
          </a:xfrm>
          <a:prstGeom prst="rect">
            <a:avLst/>
          </a:prstGeom>
          <a:noFill/>
        </p:spPr>
        <p:txBody>
          <a:bodyPr wrap="square" rtlCol="0">
            <a:spAutoFit/>
          </a:bodyPr>
          <a:lstStyle/>
          <a:p>
            <a:r>
              <a:rPr lang="es-PE" sz="2000" b="1" dirty="0" smtClean="0">
                <a:latin typeface="Arial" pitchFamily="34" charset="0"/>
                <a:cs typeface="Arial" pitchFamily="34" charset="0"/>
              </a:rPr>
              <a:t>Al   hacer   un   análisis   de   la   red   mostrada,</a:t>
            </a:r>
          </a:p>
          <a:p>
            <a:r>
              <a:rPr lang="es-PE" sz="2000" b="1" dirty="0" smtClean="0">
                <a:latin typeface="Arial" pitchFamily="34" charset="0"/>
                <a:cs typeface="Arial" pitchFamily="34" charset="0"/>
              </a:rPr>
              <a:t>encontramos</a:t>
            </a:r>
            <a:r>
              <a:rPr lang="es-PE" sz="2000" b="1" dirty="0">
                <a:latin typeface="Arial" pitchFamily="34" charset="0"/>
                <a:cs typeface="Arial" pitchFamily="34" charset="0"/>
              </a:rPr>
              <a:t> que</a:t>
            </a:r>
            <a:r>
              <a:rPr lang="es-PE" sz="2000" b="1" dirty="0" smtClean="0">
                <a:latin typeface="Arial" pitchFamily="34" charset="0"/>
                <a:cs typeface="Arial" pitchFamily="34" charset="0"/>
              </a:rPr>
              <a:t>:</a:t>
            </a:r>
          </a:p>
          <a:p>
            <a:endParaRPr lang="es-PE" sz="2000" b="1" dirty="0">
              <a:latin typeface="Arial" pitchFamily="34" charset="0"/>
              <a:cs typeface="Arial" pitchFamily="34" charset="0"/>
            </a:endParaRPr>
          </a:p>
          <a:p>
            <a:r>
              <a:rPr lang="es-PE" sz="2000" b="1" dirty="0" smtClean="0">
                <a:latin typeface="Arial" pitchFamily="34" charset="0"/>
                <a:cs typeface="Arial" pitchFamily="34" charset="0"/>
              </a:rPr>
              <a:t>                             VO</a:t>
            </a:r>
            <a:r>
              <a:rPr lang="es-PE" sz="2000" b="1" dirty="0">
                <a:latin typeface="Arial" pitchFamily="34" charset="0"/>
                <a:cs typeface="Arial" pitchFamily="34" charset="0"/>
              </a:rPr>
              <a:t> = E – VD1 = 10V – 0.7V = 9.3V</a:t>
            </a:r>
          </a:p>
          <a:p>
            <a:endParaRPr lang="es-PE" dirty="0">
              <a:solidFill>
                <a:prstClr val="white"/>
              </a:solidFill>
            </a:endParaRPr>
          </a:p>
          <a:p>
            <a:endParaRPr lang="es-PE" dirty="0">
              <a:solidFill>
                <a:prstClr val="white"/>
              </a:solidFill>
            </a:endParaRPr>
          </a:p>
        </p:txBody>
      </p:sp>
      <p:sp>
        <p:nvSpPr>
          <p:cNvPr id="2076" name="2075 CuadroTexto"/>
          <p:cNvSpPr txBox="1"/>
          <p:nvPr/>
        </p:nvSpPr>
        <p:spPr>
          <a:xfrm>
            <a:off x="467544" y="5229200"/>
            <a:ext cx="7920880" cy="1323439"/>
          </a:xfrm>
          <a:prstGeom prst="rect">
            <a:avLst/>
          </a:prstGeom>
          <a:noFill/>
        </p:spPr>
        <p:txBody>
          <a:bodyPr wrap="square" rtlCol="0">
            <a:spAutoFit/>
          </a:bodyPr>
          <a:lstStyle/>
          <a:p>
            <a:r>
              <a:rPr lang="es-PE" sz="2000" b="1" dirty="0">
                <a:latin typeface="Arial" pitchFamily="34" charset="0"/>
                <a:cs typeface="Arial" pitchFamily="34" charset="0"/>
              </a:rPr>
              <a:t>El nivel de voltaje de salida no es de 10V como se definió para una</a:t>
            </a:r>
          </a:p>
          <a:p>
            <a:r>
              <a:rPr lang="es-PE" sz="2000" b="1" dirty="0">
                <a:latin typeface="Arial" pitchFamily="34" charset="0"/>
                <a:cs typeface="Arial" pitchFamily="34" charset="0"/>
              </a:rPr>
              <a:t>entrada de 1, pero el 9.3V es lo suficientemente grande para ser</a:t>
            </a:r>
          </a:p>
          <a:p>
            <a:r>
              <a:rPr lang="es-PE" sz="2000" b="1" dirty="0">
                <a:latin typeface="Arial" pitchFamily="34" charset="0"/>
                <a:cs typeface="Arial" pitchFamily="34" charset="0"/>
              </a:rPr>
              <a:t>considerado como 1.</a:t>
            </a:r>
          </a:p>
        </p:txBody>
      </p:sp>
    </p:spTree>
    <p:extLst>
      <p:ext uri="{BB962C8B-B14F-4D97-AF65-F5344CB8AC3E}">
        <p14:creationId xmlns:p14="http://schemas.microsoft.com/office/powerpoint/2010/main" val="1858286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rId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336" y="1267019"/>
            <a:ext cx="2394664" cy="26064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rId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268760"/>
            <a:ext cx="2373251" cy="26064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rI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077072"/>
            <a:ext cx="4669618" cy="228416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375248" y="476672"/>
            <a:ext cx="6768752" cy="892552"/>
          </a:xfrm>
          <a:prstGeom prst="rect">
            <a:avLst/>
          </a:prstGeom>
          <a:noFill/>
        </p:spPr>
        <p:txBody>
          <a:bodyPr wrap="square" rtlCol="0">
            <a:spAutoFit/>
          </a:bodyPr>
          <a:lstStyle/>
          <a:p>
            <a:pPr algn="r"/>
            <a:r>
              <a:rPr lang="es-PE" sz="2800" b="1" u="sng" dirty="0" smtClean="0">
                <a:solidFill>
                  <a:schemeClr val="bg1"/>
                </a:solidFill>
                <a:latin typeface="Arial" pitchFamily="34" charset="0"/>
                <a:cs typeface="Arial" pitchFamily="34" charset="0"/>
              </a:rPr>
              <a:t>Tabla</a:t>
            </a:r>
            <a:r>
              <a:rPr lang="es-PE" sz="2800" b="1" u="sng" dirty="0">
                <a:solidFill>
                  <a:schemeClr val="bg1"/>
                </a:solidFill>
                <a:latin typeface="Arial" pitchFamily="34" charset="0"/>
                <a:cs typeface="Arial" pitchFamily="34" charset="0"/>
              </a:rPr>
              <a:t> de Verdad – Compuerta OR:</a:t>
            </a:r>
          </a:p>
          <a:p>
            <a:pPr algn="r"/>
            <a:endParaRPr lang="es-PE" sz="2400" u="sng" dirty="0">
              <a:solidFill>
                <a:schemeClr val="bg1"/>
              </a:solidFill>
            </a:endParaRPr>
          </a:p>
        </p:txBody>
      </p:sp>
      <p:pic>
        <p:nvPicPr>
          <p:cNvPr id="3077" name="imagerId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9300" y="2060848"/>
            <a:ext cx="272871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6208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184556" y="404664"/>
            <a:ext cx="4959444" cy="584775"/>
          </a:xfrm>
          <a:prstGeom prst="rect">
            <a:avLst/>
          </a:prstGeom>
          <a:noFill/>
        </p:spPr>
        <p:txBody>
          <a:bodyPr wrap="square" rtlCol="0">
            <a:spAutoFit/>
          </a:bodyPr>
          <a:lstStyle/>
          <a:p>
            <a:pPr algn="r"/>
            <a:r>
              <a:rPr lang="es-PE" sz="3200" b="1" u="sng" dirty="0" smtClean="0">
                <a:solidFill>
                  <a:prstClr val="white"/>
                </a:solidFill>
                <a:latin typeface="Arial Narrow" pitchFamily="34" charset="0"/>
              </a:rPr>
              <a:t>Compuerta AND:</a:t>
            </a:r>
            <a:endParaRPr lang="es-PE" sz="3200" b="1" u="sng" dirty="0">
              <a:solidFill>
                <a:prstClr val="white"/>
              </a:solidFill>
              <a:latin typeface="Arial Narrow" pitchFamily="34" charset="0"/>
            </a:endParaRPr>
          </a:p>
        </p:txBody>
      </p:sp>
      <p:sp>
        <p:nvSpPr>
          <p:cNvPr id="6" name="5 CuadroTexto"/>
          <p:cNvSpPr txBox="1"/>
          <p:nvPr/>
        </p:nvSpPr>
        <p:spPr>
          <a:xfrm>
            <a:off x="395536" y="1124744"/>
            <a:ext cx="7848872" cy="1015663"/>
          </a:xfrm>
          <a:prstGeom prst="rect">
            <a:avLst/>
          </a:prstGeom>
          <a:noFill/>
        </p:spPr>
        <p:txBody>
          <a:bodyPr wrap="square" rtlCol="0">
            <a:spAutoFit/>
          </a:bodyPr>
          <a:lstStyle/>
          <a:p>
            <a:r>
              <a:rPr lang="es-PE" sz="2000" b="1" dirty="0" smtClean="0">
                <a:latin typeface="Arial" pitchFamily="34" charset="0"/>
                <a:cs typeface="Arial" pitchFamily="34" charset="0"/>
              </a:rPr>
              <a:t>Una compuerta AND es tal, que el nivel de voltaje de salida será de 1 si ambas entradas son 1. La salida es de 0 si una o mas entradas están en el nivel 0.</a:t>
            </a:r>
            <a:endParaRPr lang="es-PE" sz="2000" b="1" dirty="0">
              <a:latin typeface="Arial" pitchFamily="34" charset="0"/>
              <a:cs typeface="Arial" pitchFamily="34" charset="0"/>
            </a:endParaRPr>
          </a:p>
        </p:txBody>
      </p:sp>
      <p:pic>
        <p:nvPicPr>
          <p:cNvPr id="1026" name="imagerId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76872"/>
            <a:ext cx="3752056" cy="4147009"/>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716016" y="2780928"/>
            <a:ext cx="3600400" cy="369332"/>
          </a:xfrm>
          <a:prstGeom prst="rect">
            <a:avLst/>
          </a:prstGeom>
          <a:noFill/>
        </p:spPr>
        <p:txBody>
          <a:bodyPr wrap="square" rtlCol="0">
            <a:spAutoFit/>
          </a:bodyPr>
          <a:lstStyle/>
          <a:p>
            <a:endParaRPr lang="es-PE" b="1" dirty="0">
              <a:solidFill>
                <a:prstClr val="white"/>
              </a:solidFill>
              <a:latin typeface="Arial Narrow" pitchFamily="34" charset="0"/>
            </a:endParaRPr>
          </a:p>
        </p:txBody>
      </p:sp>
      <p:sp>
        <p:nvSpPr>
          <p:cNvPr id="8" name="7 Rectángulo"/>
          <p:cNvSpPr/>
          <p:nvPr/>
        </p:nvSpPr>
        <p:spPr>
          <a:xfrm>
            <a:off x="5076056" y="3356992"/>
            <a:ext cx="3806200" cy="2554545"/>
          </a:xfrm>
          <a:prstGeom prst="rect">
            <a:avLst/>
          </a:prstGeom>
        </p:spPr>
        <p:txBody>
          <a:bodyPr wrap="square">
            <a:spAutoFit/>
          </a:bodyPr>
          <a:lstStyle/>
          <a:p>
            <a:pPr algn="just"/>
            <a:r>
              <a:rPr lang="es-PE" sz="2000" b="1" dirty="0">
                <a:latin typeface="Arial" pitchFamily="34" charset="0"/>
                <a:cs typeface="Arial" pitchFamily="34" charset="0"/>
              </a:rPr>
              <a:t>La   figura   muestra   una</a:t>
            </a:r>
          </a:p>
          <a:p>
            <a:pPr algn="just"/>
            <a:r>
              <a:rPr lang="es-PE" sz="2000" b="1" dirty="0">
                <a:latin typeface="Arial" pitchFamily="34" charset="0"/>
                <a:cs typeface="Arial" pitchFamily="34" charset="0"/>
              </a:rPr>
              <a:t>compuerta  AND  positiva,</a:t>
            </a:r>
          </a:p>
          <a:p>
            <a:pPr algn="just"/>
            <a:r>
              <a:rPr lang="es-PE" sz="2000" b="1" dirty="0">
                <a:latin typeface="Arial" pitchFamily="34" charset="0"/>
                <a:cs typeface="Arial" pitchFamily="34" charset="0"/>
              </a:rPr>
              <a:t>esto  es  el  nivel  de  10V</a:t>
            </a:r>
          </a:p>
          <a:p>
            <a:pPr algn="just"/>
            <a:r>
              <a:rPr lang="es-PE" sz="2000" b="1" dirty="0" smtClean="0">
                <a:latin typeface="Arial" pitchFamily="34" charset="0"/>
                <a:cs typeface="Arial" pitchFamily="34" charset="0"/>
              </a:rPr>
              <a:t>Tiene asignado un “1</a:t>
            </a:r>
            <a:r>
              <a:rPr lang="es-PE" sz="2000" b="1" dirty="0">
                <a:latin typeface="Arial" pitchFamily="34" charset="0"/>
                <a:cs typeface="Arial" pitchFamily="34" charset="0"/>
              </a:rPr>
              <a:t>”</a:t>
            </a:r>
          </a:p>
          <a:p>
            <a:pPr algn="just"/>
            <a:r>
              <a:rPr lang="es-PE" sz="2000" b="1" dirty="0">
                <a:latin typeface="Arial" pitchFamily="34" charset="0"/>
                <a:cs typeface="Arial" pitchFamily="34" charset="0"/>
              </a:rPr>
              <a:t>para el algebra booleana,</a:t>
            </a:r>
          </a:p>
          <a:p>
            <a:pPr algn="just"/>
            <a:r>
              <a:rPr lang="es-PE" sz="2000" b="1" dirty="0">
                <a:latin typeface="Arial" pitchFamily="34" charset="0"/>
                <a:cs typeface="Arial" pitchFamily="34" charset="0"/>
              </a:rPr>
              <a:t>en tanto que una entrada</a:t>
            </a:r>
          </a:p>
          <a:p>
            <a:pPr algn="just"/>
            <a:r>
              <a:rPr lang="es-PE" sz="2000" b="1" dirty="0">
                <a:latin typeface="Arial" pitchFamily="34" charset="0"/>
                <a:cs typeface="Arial" pitchFamily="34" charset="0"/>
              </a:rPr>
              <a:t>de 0V tiene asignado un</a:t>
            </a:r>
          </a:p>
          <a:p>
            <a:pPr algn="just"/>
            <a:r>
              <a:rPr lang="es-PE" sz="2000" b="1" dirty="0">
                <a:latin typeface="Arial" pitchFamily="34" charset="0"/>
                <a:cs typeface="Arial" pitchFamily="34" charset="0"/>
              </a:rPr>
              <a:t>“0”.</a:t>
            </a:r>
          </a:p>
        </p:txBody>
      </p:sp>
    </p:spTree>
    <p:extLst>
      <p:ext uri="{BB962C8B-B14F-4D97-AF65-F5344CB8AC3E}">
        <p14:creationId xmlns:p14="http://schemas.microsoft.com/office/powerpoint/2010/main" val="1083830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1196752"/>
            <a:ext cx="7704856" cy="1292662"/>
          </a:xfrm>
          <a:prstGeom prst="rect">
            <a:avLst/>
          </a:prstGeom>
          <a:noFill/>
        </p:spPr>
        <p:txBody>
          <a:bodyPr wrap="square" rtlCol="0">
            <a:spAutoFit/>
          </a:bodyPr>
          <a:lstStyle/>
          <a:p>
            <a:r>
              <a:rPr lang="es-PE" sz="2000" b="1" dirty="0" smtClean="0">
                <a:latin typeface="Arial" pitchFamily="34" charset="0"/>
                <a:cs typeface="Arial" pitchFamily="34" charset="0"/>
              </a:rPr>
              <a:t>Al hacer un análisis de la red mostrada encontramos que:</a:t>
            </a:r>
          </a:p>
          <a:p>
            <a:endParaRPr lang="es-PE" sz="2000" b="1" dirty="0" smtClean="0">
              <a:latin typeface="Arial" pitchFamily="34" charset="0"/>
              <a:cs typeface="Arial" pitchFamily="34" charset="0"/>
            </a:endParaRPr>
          </a:p>
          <a:p>
            <a:r>
              <a:rPr lang="es-PE" sz="2000" b="1" dirty="0">
                <a:latin typeface="Arial" pitchFamily="34" charset="0"/>
                <a:cs typeface="Arial" pitchFamily="34" charset="0"/>
              </a:rPr>
              <a:t> </a:t>
            </a:r>
            <a:r>
              <a:rPr lang="es-PE" sz="2000" b="1" dirty="0" smtClean="0">
                <a:latin typeface="Arial" pitchFamily="34" charset="0"/>
                <a:cs typeface="Arial" pitchFamily="34" charset="0"/>
              </a:rPr>
              <a:t>                                          VO</a:t>
            </a:r>
            <a:r>
              <a:rPr lang="es-PE" sz="2000" b="1" dirty="0">
                <a:latin typeface="Arial" pitchFamily="34" charset="0"/>
                <a:cs typeface="Arial" pitchFamily="34" charset="0"/>
              </a:rPr>
              <a:t> = VD2 = 0.7V</a:t>
            </a:r>
          </a:p>
          <a:p>
            <a:endParaRPr lang="es-PE" b="1" dirty="0">
              <a:solidFill>
                <a:prstClr val="white"/>
              </a:solidFill>
              <a:latin typeface="Arial Narrow" pitchFamily="34" charset="0"/>
            </a:endParaRPr>
          </a:p>
        </p:txBody>
      </p:sp>
      <p:pic>
        <p:nvPicPr>
          <p:cNvPr id="2050" name="imagerId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76872"/>
            <a:ext cx="21844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rId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76872"/>
            <a:ext cx="3225800" cy="23241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9552" y="5085184"/>
            <a:ext cx="8064896" cy="1631216"/>
          </a:xfrm>
          <a:prstGeom prst="rect">
            <a:avLst/>
          </a:prstGeom>
          <a:noFill/>
        </p:spPr>
        <p:txBody>
          <a:bodyPr wrap="square" rtlCol="0">
            <a:spAutoFit/>
          </a:bodyPr>
          <a:lstStyle/>
          <a:p>
            <a:r>
              <a:rPr lang="es-PE" sz="2000" b="1" dirty="0">
                <a:latin typeface="Arial" pitchFamily="34" charset="0"/>
                <a:cs typeface="Arial" pitchFamily="34" charset="0"/>
              </a:rPr>
              <a:t>A pesar de que no hay 0V como se especifico antes para el nivel 0,</a:t>
            </a:r>
          </a:p>
          <a:p>
            <a:r>
              <a:rPr lang="es-PE" sz="2000" b="1" dirty="0">
                <a:latin typeface="Arial" pitchFamily="34" charset="0"/>
                <a:cs typeface="Arial" pitchFamily="34" charset="0"/>
              </a:rPr>
              <a:t>el voltaje de salida es lo suficientemente pequeño para poder</a:t>
            </a:r>
          </a:p>
          <a:p>
            <a:r>
              <a:rPr lang="es-PE" sz="2000" b="1" dirty="0">
                <a:latin typeface="Arial" pitchFamily="34" charset="0"/>
                <a:cs typeface="Arial" pitchFamily="34" charset="0"/>
              </a:rPr>
              <a:t>considerarlo en un nivel 0.</a:t>
            </a:r>
          </a:p>
          <a:p>
            <a:endParaRPr lang="es-PE" sz="2000" b="1" dirty="0">
              <a:latin typeface="Arial" pitchFamily="34" charset="0"/>
              <a:cs typeface="Arial" pitchFamily="34" charset="0"/>
            </a:endParaRPr>
          </a:p>
        </p:txBody>
      </p:sp>
    </p:spTree>
    <p:extLst>
      <p:ext uri="{BB962C8B-B14F-4D97-AF65-F5344CB8AC3E}">
        <p14:creationId xmlns:p14="http://schemas.microsoft.com/office/powerpoint/2010/main" val="322845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491880" y="548680"/>
            <a:ext cx="5652120" cy="738664"/>
          </a:xfrm>
          <a:prstGeom prst="rect">
            <a:avLst/>
          </a:prstGeom>
          <a:noFill/>
        </p:spPr>
        <p:txBody>
          <a:bodyPr wrap="square" rtlCol="0">
            <a:spAutoFit/>
          </a:bodyPr>
          <a:lstStyle/>
          <a:p>
            <a:pPr algn="r"/>
            <a:r>
              <a:rPr lang="es-PE" sz="2400" b="1" u="sng" dirty="0" smtClean="0">
                <a:solidFill>
                  <a:schemeClr val="bg1"/>
                </a:solidFill>
                <a:latin typeface="Arial" pitchFamily="34" charset="0"/>
                <a:cs typeface="Arial" pitchFamily="34" charset="0"/>
              </a:rPr>
              <a:t>Tabla</a:t>
            </a:r>
            <a:r>
              <a:rPr lang="es-PE" sz="2400" b="1" u="sng" dirty="0">
                <a:solidFill>
                  <a:schemeClr val="bg1"/>
                </a:solidFill>
                <a:latin typeface="Arial" pitchFamily="34" charset="0"/>
                <a:cs typeface="Arial" pitchFamily="34" charset="0"/>
              </a:rPr>
              <a:t> de Verdad – Compuerta OR</a:t>
            </a:r>
            <a:r>
              <a:rPr lang="es-PE" sz="2000" b="1" dirty="0">
                <a:latin typeface="Arial" pitchFamily="34" charset="0"/>
                <a:cs typeface="Arial" pitchFamily="34" charset="0"/>
              </a:rPr>
              <a:t>:</a:t>
            </a:r>
          </a:p>
          <a:p>
            <a:endParaRPr lang="es-PE" dirty="0">
              <a:solidFill>
                <a:prstClr val="white"/>
              </a:solidFill>
            </a:endParaRPr>
          </a:p>
        </p:txBody>
      </p:sp>
      <p:pic>
        <p:nvPicPr>
          <p:cNvPr id="3074" name="imagerId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14" y="1240392"/>
            <a:ext cx="40513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imagerId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09" y="3861048"/>
            <a:ext cx="42672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imagerId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315312"/>
            <a:ext cx="1600200"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8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391472" y="548680"/>
            <a:ext cx="4752528" cy="461665"/>
          </a:xfrm>
          <a:prstGeom prst="rect">
            <a:avLst/>
          </a:prstGeom>
          <a:noFill/>
        </p:spPr>
        <p:txBody>
          <a:bodyPr wrap="square" rtlCol="0">
            <a:spAutoFit/>
          </a:bodyPr>
          <a:lstStyle/>
          <a:p>
            <a:pPr algn="r"/>
            <a:r>
              <a:rPr lang="es-ES" sz="2400" b="1" u="sng" dirty="0">
                <a:solidFill>
                  <a:schemeClr val="bg1"/>
                </a:solidFill>
                <a:latin typeface="Arial" pitchFamily="34" charset="0"/>
                <a:cs typeface="Arial" pitchFamily="34" charset="0"/>
              </a:rPr>
              <a:t>Rectificador de media onda</a:t>
            </a:r>
            <a:endParaRPr lang="es-PE" sz="2400" b="1" u="sng" dirty="0">
              <a:solidFill>
                <a:schemeClr val="bg1"/>
              </a:solidFill>
              <a:latin typeface="Arial" pitchFamily="34" charset="0"/>
              <a:cs typeface="Arial" pitchFamily="34" charset="0"/>
            </a:endParaRPr>
          </a:p>
        </p:txBody>
      </p:sp>
      <p:sp>
        <p:nvSpPr>
          <p:cNvPr id="5" name="4 CuadroTexto"/>
          <p:cNvSpPr txBox="1"/>
          <p:nvPr/>
        </p:nvSpPr>
        <p:spPr>
          <a:xfrm>
            <a:off x="395536" y="1412776"/>
            <a:ext cx="8424936" cy="4185761"/>
          </a:xfrm>
          <a:prstGeom prst="rect">
            <a:avLst/>
          </a:prstGeom>
          <a:noFill/>
        </p:spPr>
        <p:txBody>
          <a:bodyPr wrap="square" rtlCol="0">
            <a:spAutoFit/>
          </a:bodyPr>
          <a:lstStyle/>
          <a:p>
            <a:pPr algn="just"/>
            <a:r>
              <a:rPr lang="es-PE" b="1" dirty="0" smtClean="0">
                <a:latin typeface="Arial" pitchFamily="34" charset="0"/>
                <a:cs typeface="Arial" pitchFamily="34" charset="0"/>
              </a:rPr>
              <a:t>El rectificador </a:t>
            </a:r>
            <a:r>
              <a:rPr lang="es-PE" b="1" dirty="0">
                <a:latin typeface="Arial" pitchFamily="34" charset="0"/>
                <a:cs typeface="Arial" pitchFamily="34" charset="0"/>
              </a:rPr>
              <a:t>de media onda es un circuito empleado para eliminar la parte negativa o positiva de una señal de corriente alterna de lleno conducen cuando se polarizan inversamente. Además su voltaje es </a:t>
            </a:r>
            <a:r>
              <a:rPr lang="es-PE" b="1" dirty="0" smtClean="0">
                <a:latin typeface="Arial" pitchFamily="34" charset="0"/>
                <a:cs typeface="Arial" pitchFamily="34" charset="0"/>
              </a:rPr>
              <a:t>positivo.</a:t>
            </a:r>
          </a:p>
          <a:p>
            <a:pPr algn="just"/>
            <a:endParaRPr lang="es-ES" b="1" dirty="0" smtClean="0">
              <a:latin typeface="Arial" pitchFamily="34" charset="0"/>
              <a:cs typeface="Arial" pitchFamily="34" charset="0"/>
            </a:endParaRPr>
          </a:p>
          <a:p>
            <a:pPr indent="-285750" algn="just">
              <a:buFont typeface="Arial" pitchFamily="34" charset="0"/>
              <a:buChar char="•"/>
            </a:pPr>
            <a:r>
              <a:rPr lang="es-ES" b="1" dirty="0" smtClean="0">
                <a:latin typeface="Arial" pitchFamily="34" charset="0"/>
                <a:cs typeface="Arial" pitchFamily="34" charset="0"/>
              </a:rPr>
              <a:t>Polarización </a:t>
            </a:r>
            <a:r>
              <a:rPr lang="es-ES" b="1" dirty="0">
                <a:latin typeface="Arial" pitchFamily="34" charset="0"/>
                <a:cs typeface="Arial" pitchFamily="34" charset="0"/>
              </a:rPr>
              <a:t>directa (Vi &gt; 0)</a:t>
            </a:r>
          </a:p>
          <a:p>
            <a:pPr algn="just"/>
            <a:r>
              <a:rPr lang="es-ES" b="1" dirty="0">
                <a:latin typeface="Arial" pitchFamily="34" charset="0"/>
                <a:cs typeface="Arial" pitchFamily="34" charset="0"/>
              </a:rPr>
              <a:t>En este caso, el diodo permite el paso de la corriente sin restricción, provocando una caída de potencial que suele ser de 0,7 </a:t>
            </a:r>
            <a:r>
              <a:rPr lang="es-ES" b="1" dirty="0" smtClean="0">
                <a:latin typeface="Arial" pitchFamily="34" charset="0"/>
                <a:cs typeface="Arial" pitchFamily="34" charset="0"/>
              </a:rPr>
              <a:t>V.</a:t>
            </a:r>
          </a:p>
          <a:p>
            <a:pPr algn="just"/>
            <a:endParaRPr lang="es-ES" b="1" dirty="0">
              <a:latin typeface="Arial" pitchFamily="34" charset="0"/>
              <a:cs typeface="Arial" pitchFamily="34" charset="0"/>
            </a:endParaRPr>
          </a:p>
          <a:p>
            <a:pPr indent="-285750" algn="just">
              <a:buFont typeface="Arial" pitchFamily="34" charset="0"/>
              <a:buChar char="•"/>
            </a:pPr>
            <a:r>
              <a:rPr lang="es-ES" b="1" dirty="0">
                <a:latin typeface="Arial" pitchFamily="34" charset="0"/>
                <a:cs typeface="Arial" pitchFamily="34" charset="0"/>
              </a:rPr>
              <a:t>Polarización inversa (Vi &lt; 0)</a:t>
            </a:r>
          </a:p>
          <a:p>
            <a:pPr algn="just"/>
            <a:r>
              <a:rPr lang="es-PE" b="1" dirty="0">
                <a:latin typeface="Arial" pitchFamily="34" charset="0"/>
                <a:cs typeface="Arial" pitchFamily="34" charset="0"/>
              </a:rPr>
              <a:t>En este caso, el diodo no conduce, quedando el circuito abierto. No existe corriente por el circuito, y en la resistencia de carga RL no hay caída de tensión, esto supone que toda la tensión de entrada estará en los extremos del diodo</a:t>
            </a:r>
            <a:r>
              <a:rPr lang="es-PE" b="1" dirty="0" smtClean="0">
                <a:latin typeface="Arial" pitchFamily="34" charset="0"/>
                <a:cs typeface="Arial" pitchFamily="34" charset="0"/>
              </a:rPr>
              <a:t>:</a:t>
            </a:r>
          </a:p>
          <a:p>
            <a:r>
              <a:rPr lang="es-PE" sz="1600" b="1" dirty="0" smtClean="0">
                <a:solidFill>
                  <a:prstClr val="white"/>
                </a:solidFill>
                <a:latin typeface="Arial Narrow" pitchFamily="34" charset="0"/>
              </a:rPr>
              <a:t>                                                       </a:t>
            </a:r>
          </a:p>
          <a:p>
            <a:r>
              <a:rPr lang="es-PE" sz="1600" b="1" dirty="0">
                <a:solidFill>
                  <a:prstClr val="white"/>
                </a:solidFill>
                <a:latin typeface="Arial Narrow" pitchFamily="34" charset="0"/>
              </a:rPr>
              <a:t> </a:t>
            </a:r>
            <a:r>
              <a:rPr lang="es-PE" sz="1600" b="1" dirty="0" smtClean="0">
                <a:solidFill>
                  <a:prstClr val="white"/>
                </a:solidFill>
                <a:latin typeface="Arial Narrow" pitchFamily="34" charset="0"/>
              </a:rPr>
              <a:t>                         </a:t>
            </a:r>
            <a:endParaRPr lang="es-PE" sz="1600" b="1" dirty="0">
              <a:solidFill>
                <a:prstClr val="white"/>
              </a:solidFill>
              <a:latin typeface="Arial Narrow" pitchFamily="34" charset="0"/>
            </a:endParaRPr>
          </a:p>
        </p:txBody>
      </p:sp>
      <p:pic>
        <p:nvPicPr>
          <p:cNvPr id="4098" name="Picture 2" descr="http://upload.wikimedia.org/wikipedia/commons/6/6c/Circuito_rectificador_media_onda_O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941168"/>
            <a:ext cx="2384430"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364088" y="5013176"/>
            <a:ext cx="2520280" cy="1200329"/>
          </a:xfrm>
          <a:prstGeom prst="rect">
            <a:avLst/>
          </a:prstGeom>
          <a:noFill/>
        </p:spPr>
        <p:txBody>
          <a:bodyPr wrap="square" rtlCol="0">
            <a:spAutoFit/>
          </a:bodyPr>
          <a:lstStyle/>
          <a:p>
            <a:r>
              <a:rPr lang="es-PE" b="1" dirty="0">
                <a:latin typeface="Arial" pitchFamily="34" charset="0"/>
                <a:cs typeface="Arial" pitchFamily="34" charset="0"/>
              </a:rPr>
              <a:t>Vo = 0            </a:t>
            </a:r>
            <a:endParaRPr lang="es-PE" b="1" dirty="0" smtClean="0">
              <a:latin typeface="Arial" pitchFamily="34" charset="0"/>
              <a:cs typeface="Arial" pitchFamily="34" charset="0"/>
            </a:endParaRPr>
          </a:p>
          <a:p>
            <a:r>
              <a:rPr lang="es-PE" b="1" dirty="0" smtClean="0">
                <a:latin typeface="Arial" pitchFamily="34" charset="0"/>
                <a:cs typeface="Arial" pitchFamily="34" charset="0"/>
              </a:rPr>
              <a:t>Vdiodo </a:t>
            </a:r>
            <a:r>
              <a:rPr lang="es-PE" b="1" dirty="0">
                <a:latin typeface="Arial" pitchFamily="34" charset="0"/>
                <a:cs typeface="Arial" pitchFamily="34" charset="0"/>
              </a:rPr>
              <a:t>= </a:t>
            </a:r>
            <a:r>
              <a:rPr lang="es-PE" b="1" dirty="0" smtClean="0">
                <a:latin typeface="Arial" pitchFamily="34" charset="0"/>
                <a:cs typeface="Arial" pitchFamily="34" charset="0"/>
              </a:rPr>
              <a:t>Vi</a:t>
            </a:r>
          </a:p>
          <a:p>
            <a:r>
              <a:rPr lang="es-PE" b="1" dirty="0">
                <a:latin typeface="Arial" pitchFamily="34" charset="0"/>
                <a:cs typeface="Arial" pitchFamily="34" charset="0"/>
              </a:rPr>
              <a:t>I = 0</a:t>
            </a:r>
          </a:p>
          <a:p>
            <a:endParaRPr lang="es-PE" b="1" dirty="0">
              <a:solidFill>
                <a:prstClr val="white"/>
              </a:solidFill>
              <a:latin typeface="Arial Narrow" pitchFamily="34" charset="0"/>
            </a:endParaRPr>
          </a:p>
        </p:txBody>
      </p:sp>
    </p:spTree>
    <p:extLst>
      <p:ext uri="{BB962C8B-B14F-4D97-AF65-F5344CB8AC3E}">
        <p14:creationId xmlns:p14="http://schemas.microsoft.com/office/powerpoint/2010/main" val="340965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8229600" cy="1143000"/>
          </a:xfrm>
        </p:spPr>
        <p:txBody>
          <a:bodyPr>
            <a:normAutofit/>
          </a:bodyPr>
          <a:lstStyle/>
          <a:p>
            <a:r>
              <a:rPr lang="es-ES" sz="2400" b="1" u="sng" dirty="0" smtClean="0"/>
              <a:t>MATERIALES EXTRINSECOS TIPO n Y TIPO p</a:t>
            </a:r>
            <a:endParaRPr lang="es-ES" sz="2400" b="1" u="sng" dirty="0"/>
          </a:p>
        </p:txBody>
      </p:sp>
      <p:sp>
        <p:nvSpPr>
          <p:cNvPr id="3" name="2 Marcador de contenido"/>
          <p:cNvSpPr>
            <a:spLocks noGrp="1"/>
          </p:cNvSpPr>
          <p:nvPr>
            <p:ph idx="1"/>
          </p:nvPr>
        </p:nvSpPr>
        <p:spPr>
          <a:xfrm>
            <a:off x="179512" y="1262063"/>
            <a:ext cx="8507288" cy="5248275"/>
          </a:xfrm>
        </p:spPr>
        <p:txBody>
          <a:bodyPr>
            <a:normAutofit/>
          </a:bodyPr>
          <a:lstStyle/>
          <a:p>
            <a:pPr algn="just"/>
            <a:r>
              <a:rPr lang="es-PE" sz="2000" i="1" dirty="0" smtClean="0">
                <a:latin typeface="Arial" pitchFamily="34" charset="0"/>
                <a:cs typeface="Arial" pitchFamily="34" charset="0"/>
              </a:rPr>
              <a:t>Si a un semiconductor intrínseco se le añade un pequeño porcentaje de </a:t>
            </a:r>
            <a:r>
              <a:rPr lang="es-PE" sz="2000" b="1" i="1" dirty="0" smtClean="0">
                <a:latin typeface="Arial" pitchFamily="34" charset="0"/>
                <a:cs typeface="Arial" pitchFamily="34" charset="0"/>
              </a:rPr>
              <a:t>impurezas</a:t>
            </a:r>
            <a:r>
              <a:rPr lang="es-PE" sz="2000" i="1" dirty="0" smtClean="0">
                <a:latin typeface="Arial" pitchFamily="34" charset="0"/>
                <a:cs typeface="Arial" pitchFamily="34" charset="0"/>
              </a:rPr>
              <a:t>, es decir, elementos trivalentes o pentavalentes, el semiconductor se denomina extrínseco, y se dice que está </a:t>
            </a:r>
            <a:r>
              <a:rPr lang="es-PE" sz="2000" i="1" u="sng" dirty="0" smtClean="0">
                <a:latin typeface="Arial" pitchFamily="34" charset="0"/>
                <a:cs typeface="Arial" pitchFamily="34" charset="0"/>
              </a:rPr>
              <a:t>dopado</a:t>
            </a:r>
            <a:r>
              <a:rPr lang="es-PE" sz="2000" i="1" dirty="0" smtClean="0">
                <a:latin typeface="Arial" pitchFamily="34" charset="0"/>
                <a:cs typeface="Arial" pitchFamily="34" charset="0"/>
              </a:rPr>
              <a:t>. Evidentemente, las impurezas deberán formar parte de la estructura cristalina sustituyendo al correspondiente átomo de silicio.</a:t>
            </a:r>
            <a:r>
              <a:rPr lang="es-PE" sz="2000" dirty="0" smtClean="0">
                <a:latin typeface="Arial" pitchFamily="34" charset="0"/>
                <a:cs typeface="Arial" pitchFamily="34" charset="0"/>
              </a:rPr>
              <a:t/>
            </a:r>
            <a:br>
              <a:rPr lang="es-PE" sz="2000" dirty="0" smtClean="0">
                <a:latin typeface="Arial" pitchFamily="34" charset="0"/>
                <a:cs typeface="Arial" pitchFamily="34" charset="0"/>
              </a:rPr>
            </a:br>
            <a:r>
              <a:rPr lang="es-PE" sz="2000" i="1" dirty="0" smtClean="0">
                <a:latin typeface="Arial" pitchFamily="34" charset="0"/>
                <a:cs typeface="Arial" pitchFamily="34" charset="0"/>
              </a:rPr>
              <a:t>las características de los materiales semiconductores pueden ser alternadas significativamente por la adición de ciertos átomos de impureza a un material semiconductor relativamente puro.</a:t>
            </a:r>
            <a:r>
              <a:rPr lang="es-PE" sz="2000" dirty="0" smtClean="0">
                <a:latin typeface="Arial" pitchFamily="34" charset="0"/>
                <a:cs typeface="Arial" pitchFamily="34" charset="0"/>
              </a:rPr>
              <a:t/>
            </a:r>
            <a:br>
              <a:rPr lang="es-PE" sz="2000" dirty="0" smtClean="0">
                <a:latin typeface="Arial" pitchFamily="34" charset="0"/>
                <a:cs typeface="Arial" pitchFamily="34" charset="0"/>
              </a:rPr>
            </a:br>
            <a:r>
              <a:rPr lang="es-PE" sz="2000" i="1" dirty="0" smtClean="0">
                <a:latin typeface="Arial" pitchFamily="34" charset="0"/>
                <a:cs typeface="Arial" pitchFamily="34" charset="0"/>
              </a:rPr>
              <a:t>aunque solo haya sido añadido 1 parte en 10 millones pueden alternar de forma suficiente la estructura de la bomba.</a:t>
            </a:r>
            <a:r>
              <a:rPr lang="es-PE" sz="2000" dirty="0" smtClean="0">
                <a:latin typeface="Arial" pitchFamily="34" charset="0"/>
                <a:cs typeface="Arial" pitchFamily="34" charset="0"/>
              </a:rPr>
              <a:t/>
            </a:r>
            <a:br>
              <a:rPr lang="es-PE" sz="2000" dirty="0" smtClean="0">
                <a:latin typeface="Arial" pitchFamily="34" charset="0"/>
                <a:cs typeface="Arial" pitchFamily="34" charset="0"/>
              </a:rPr>
            </a:br>
            <a:r>
              <a:rPr lang="es-PE" sz="2000" dirty="0" smtClean="0">
                <a:latin typeface="Arial" pitchFamily="34" charset="0"/>
                <a:cs typeface="Arial" pitchFamily="34" charset="0"/>
              </a:rPr>
              <a:t/>
            </a:r>
            <a:br>
              <a:rPr lang="es-PE" sz="2000" dirty="0" smtClean="0">
                <a:latin typeface="Arial" pitchFamily="34" charset="0"/>
                <a:cs typeface="Arial" pitchFamily="34" charset="0"/>
              </a:rPr>
            </a:br>
            <a:r>
              <a:rPr lang="es-PE" sz="2000" i="1" dirty="0" smtClean="0">
                <a:latin typeface="Arial" pitchFamily="34" charset="0"/>
                <a:cs typeface="Arial" pitchFamily="34" charset="0"/>
              </a:rPr>
              <a:t>Existen dos materiales extrínsecos de gran importancia para la fabricación de dispositivos semiconductores el tipo N y el tipo P.</a:t>
            </a:r>
            <a:r>
              <a:rPr lang="es-PE" sz="1800" dirty="0" smtClean="0">
                <a:latin typeface="Arial" pitchFamily="34" charset="0"/>
                <a:cs typeface="Arial" pitchFamily="34" charset="0"/>
              </a:rPr>
              <a:t/>
            </a:r>
            <a:br>
              <a:rPr lang="es-PE" sz="1800" dirty="0" smtClean="0">
                <a:latin typeface="Arial" pitchFamily="34" charset="0"/>
                <a:cs typeface="Arial" pitchFamily="34" charset="0"/>
              </a:rPr>
            </a:br>
            <a:endParaRPr lang="es-E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39552" y="1124744"/>
            <a:ext cx="8064896" cy="1015663"/>
          </a:xfrm>
          <a:prstGeom prst="rect">
            <a:avLst/>
          </a:prstGeom>
        </p:spPr>
        <p:txBody>
          <a:bodyPr wrap="square">
            <a:spAutoFit/>
          </a:bodyPr>
          <a:lstStyle/>
          <a:p>
            <a:r>
              <a:rPr lang="es-PE" sz="2000" b="1" dirty="0">
                <a:latin typeface="Arial" pitchFamily="34" charset="0"/>
                <a:cs typeface="Arial" pitchFamily="34" charset="0"/>
              </a:rPr>
              <a:t>La figura muestra un circuito rectificador de media onda. (Para la</a:t>
            </a:r>
          </a:p>
          <a:p>
            <a:r>
              <a:rPr lang="es-PE" sz="2000" b="1" dirty="0">
                <a:latin typeface="Arial" pitchFamily="34" charset="0"/>
                <a:cs typeface="Arial" pitchFamily="34" charset="0"/>
              </a:rPr>
              <a:t>demostración se usará el modelo del diodo ideal para simplificar </a:t>
            </a:r>
            <a:r>
              <a:rPr lang="es-PE" sz="2000" b="1" dirty="0" smtClean="0">
                <a:latin typeface="Arial" pitchFamily="34" charset="0"/>
                <a:cs typeface="Arial" pitchFamily="34" charset="0"/>
              </a:rPr>
              <a:t>la complejidad</a:t>
            </a:r>
            <a:r>
              <a:rPr lang="es-PE" sz="2000" b="1" dirty="0">
                <a:latin typeface="Arial" pitchFamily="34" charset="0"/>
                <a:cs typeface="Arial" pitchFamily="34" charset="0"/>
              </a:rPr>
              <a:t> matemática adicional).</a:t>
            </a:r>
          </a:p>
        </p:txBody>
      </p:sp>
      <p:pic>
        <p:nvPicPr>
          <p:cNvPr id="5127" name="imagerId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276872"/>
            <a:ext cx="5688632" cy="2322999"/>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539552" y="4775169"/>
            <a:ext cx="8064896" cy="1938992"/>
          </a:xfrm>
          <a:prstGeom prst="rect">
            <a:avLst/>
          </a:prstGeom>
        </p:spPr>
        <p:txBody>
          <a:bodyPr wrap="square">
            <a:spAutoFit/>
          </a:bodyPr>
          <a:lstStyle/>
          <a:p>
            <a:pPr algn="just"/>
            <a:r>
              <a:rPr lang="es-PE" sz="2000" b="1" dirty="0">
                <a:latin typeface="Arial" pitchFamily="34" charset="0"/>
                <a:cs typeface="Arial" pitchFamily="34" charset="0"/>
              </a:rPr>
              <a:t>A través de un ciclo completo, definido por el periodo T de la figura, el valor promedio (la suma algebraica de</a:t>
            </a:r>
          </a:p>
          <a:p>
            <a:pPr algn="just"/>
            <a:r>
              <a:rPr lang="es-PE" sz="2000" b="1" dirty="0">
                <a:latin typeface="Arial" pitchFamily="34" charset="0"/>
                <a:cs typeface="Arial" pitchFamily="34" charset="0"/>
              </a:rPr>
              <a:t>las áreas arriba y abajo del eje) es cero. El circuito de la figura, generará una forma de onda Vo , la cual tendrá</a:t>
            </a:r>
          </a:p>
          <a:p>
            <a:pPr algn="just"/>
            <a:r>
              <a:rPr lang="es-PE" sz="2000" b="1" dirty="0">
                <a:latin typeface="Arial" pitchFamily="34" charset="0"/>
                <a:cs typeface="Arial" pitchFamily="34" charset="0"/>
              </a:rPr>
              <a:t>un valor promedio de uso particular en el proceso de conversión de </a:t>
            </a:r>
            <a:r>
              <a:rPr lang="es-PE" sz="2000" b="1" dirty="0" err="1">
                <a:latin typeface="Arial" pitchFamily="34" charset="0"/>
                <a:cs typeface="Arial" pitchFamily="34" charset="0"/>
              </a:rPr>
              <a:t>ac</a:t>
            </a:r>
            <a:r>
              <a:rPr lang="es-PE" sz="2000" b="1" dirty="0">
                <a:latin typeface="Arial" pitchFamily="34" charset="0"/>
                <a:cs typeface="Arial" pitchFamily="34" charset="0"/>
              </a:rPr>
              <a:t> a dc.</a:t>
            </a:r>
          </a:p>
        </p:txBody>
      </p:sp>
    </p:spTree>
    <p:extLst>
      <p:ext uri="{BB962C8B-B14F-4D97-AF65-F5344CB8AC3E}">
        <p14:creationId xmlns:p14="http://schemas.microsoft.com/office/powerpoint/2010/main" val="23659203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268760"/>
            <a:ext cx="8424936" cy="923330"/>
          </a:xfrm>
          <a:prstGeom prst="rect">
            <a:avLst/>
          </a:prstGeom>
        </p:spPr>
        <p:txBody>
          <a:bodyPr wrap="square">
            <a:spAutoFit/>
          </a:bodyPr>
          <a:lstStyle/>
          <a:p>
            <a:r>
              <a:rPr lang="es-PE" b="1" dirty="0">
                <a:latin typeface="Arial" pitchFamily="34" charset="0"/>
                <a:cs typeface="Arial" pitchFamily="34" charset="0"/>
              </a:rPr>
              <a:t>Durante  el  intervalo  t=  [0,  T/2],  la  polaridad  del  voltaje  aplicado  Vi  </a:t>
            </a:r>
            <a:r>
              <a:rPr lang="es-PE" b="1" dirty="0" smtClean="0">
                <a:latin typeface="Arial" pitchFamily="34" charset="0"/>
                <a:cs typeface="Arial" pitchFamily="34" charset="0"/>
              </a:rPr>
              <a:t>es como</a:t>
            </a:r>
            <a:r>
              <a:rPr lang="es-PE" b="1" dirty="0">
                <a:latin typeface="Arial" pitchFamily="34" charset="0"/>
                <a:cs typeface="Arial" pitchFamily="34" charset="0"/>
              </a:rPr>
              <a:t> para establecer "presión" en la dirección que se indica, y encender el</a:t>
            </a:r>
          </a:p>
          <a:p>
            <a:r>
              <a:rPr lang="es-PE" b="1" dirty="0">
                <a:latin typeface="Arial" pitchFamily="34" charset="0"/>
                <a:cs typeface="Arial" pitchFamily="34" charset="0"/>
              </a:rPr>
              <a:t>diodo con la polaridad indicada arriba del diodo.</a:t>
            </a:r>
          </a:p>
        </p:txBody>
      </p:sp>
      <p:pic>
        <p:nvPicPr>
          <p:cNvPr id="6146" name="imagerId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708920"/>
            <a:ext cx="6921500" cy="20447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539552" y="5229200"/>
            <a:ext cx="8136904" cy="861774"/>
          </a:xfrm>
          <a:prstGeom prst="rect">
            <a:avLst/>
          </a:prstGeom>
        </p:spPr>
        <p:txBody>
          <a:bodyPr wrap="square">
            <a:spAutoFit/>
          </a:bodyPr>
          <a:lstStyle/>
          <a:p>
            <a:r>
              <a:rPr lang="es-PE" sz="1600" b="1" kern="0" dirty="0">
                <a:latin typeface="Arial" pitchFamily="34" charset="0"/>
                <a:cs typeface="Arial" pitchFamily="34" charset="0"/>
              </a:rPr>
              <a:t>Al  sustituir  la  equivalencia  de  circuito  cerrado  por  el  diodo  dará  </a:t>
            </a:r>
            <a:r>
              <a:rPr lang="es-PE" sz="1600" b="1" kern="0" dirty="0" smtClean="0">
                <a:latin typeface="Arial" pitchFamily="34" charset="0"/>
                <a:cs typeface="Arial" pitchFamily="34" charset="0"/>
              </a:rPr>
              <a:t>por resultado</a:t>
            </a:r>
            <a:r>
              <a:rPr lang="es-PE" sz="1600" b="1" kern="0" dirty="0">
                <a:latin typeface="Arial" pitchFamily="34" charset="0"/>
                <a:cs typeface="Arial" pitchFamily="34" charset="0"/>
              </a:rPr>
              <a:t> el circuito equivalente de la figura, donde parece muy obvio </a:t>
            </a:r>
            <a:r>
              <a:rPr lang="es-PE" sz="1600" b="1" kern="0" dirty="0" smtClean="0">
                <a:latin typeface="Arial" pitchFamily="34" charset="0"/>
                <a:cs typeface="Arial" pitchFamily="34" charset="0"/>
              </a:rPr>
              <a:t>que</a:t>
            </a:r>
          </a:p>
          <a:p>
            <a:r>
              <a:rPr lang="es-PE" sz="1600" b="1" kern="0" dirty="0" smtClean="0">
                <a:latin typeface="Arial" pitchFamily="34" charset="0"/>
                <a:cs typeface="Arial" pitchFamily="34" charset="0"/>
              </a:rPr>
              <a:t>la señal de salida es una réplica exacta de las señal aplicada.</a:t>
            </a:r>
            <a:endParaRPr lang="es-PE" sz="1600" b="1" kern="0" dirty="0">
              <a:latin typeface="Arial" pitchFamily="34" charset="0"/>
              <a:cs typeface="Arial" pitchFamily="34" charset="0"/>
            </a:endParaRPr>
          </a:p>
        </p:txBody>
      </p:sp>
    </p:spTree>
    <p:extLst>
      <p:ext uri="{BB962C8B-B14F-4D97-AF65-F5344CB8AC3E}">
        <p14:creationId xmlns:p14="http://schemas.microsoft.com/office/powerpoint/2010/main" val="1517895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268760"/>
            <a:ext cx="8424936" cy="861774"/>
          </a:xfrm>
          <a:prstGeom prst="rect">
            <a:avLst/>
          </a:prstGeom>
        </p:spPr>
        <p:txBody>
          <a:bodyPr wrap="square">
            <a:spAutoFit/>
          </a:bodyPr>
          <a:lstStyle/>
          <a:p>
            <a:r>
              <a:rPr lang="es-PE" sz="1600" b="1" dirty="0">
                <a:latin typeface="Arial" pitchFamily="34" charset="0"/>
                <a:cs typeface="Arial" pitchFamily="34" charset="0"/>
              </a:rPr>
              <a:t>Para el periodo [T/2, T], la polaridad de la entrada Vi es como se indica en</a:t>
            </a:r>
          </a:p>
          <a:p>
            <a:r>
              <a:rPr lang="es-PE" sz="1600" b="1" dirty="0">
                <a:latin typeface="Arial" pitchFamily="34" charset="0"/>
                <a:cs typeface="Arial" pitchFamily="34" charset="0"/>
              </a:rPr>
              <a:t>la figura inferior, y la polaridad resultante a través del diodo ideal produce</a:t>
            </a:r>
          </a:p>
          <a:p>
            <a:r>
              <a:rPr lang="es-PE" sz="1600" b="1" dirty="0">
                <a:latin typeface="Arial" pitchFamily="34" charset="0"/>
                <a:cs typeface="Arial" pitchFamily="34" charset="0"/>
              </a:rPr>
              <a:t>un estado "apagado" con un equivalente de circuito abierto.</a:t>
            </a:r>
          </a:p>
        </p:txBody>
      </p:sp>
      <p:pic>
        <p:nvPicPr>
          <p:cNvPr id="7170" name="imagerId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20888"/>
            <a:ext cx="6870700" cy="20447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67544" y="4581128"/>
            <a:ext cx="7153986" cy="1015663"/>
          </a:xfrm>
          <a:prstGeom prst="rect">
            <a:avLst/>
          </a:prstGeom>
        </p:spPr>
        <p:txBody>
          <a:bodyPr wrap="square">
            <a:spAutoFit/>
          </a:bodyPr>
          <a:lstStyle/>
          <a:p>
            <a:r>
              <a:rPr lang="es-PE" sz="2000" b="1" dirty="0">
                <a:latin typeface="Arial" pitchFamily="34" charset="0"/>
                <a:cs typeface="Arial" pitchFamily="34" charset="0"/>
              </a:rPr>
              <a:t>El resultado es la ausencia de una trayectoria para el flujo de carga y Vo=</a:t>
            </a:r>
          </a:p>
          <a:p>
            <a:r>
              <a:rPr lang="es-PE" sz="2000" b="1" dirty="0" err="1">
                <a:latin typeface="Arial" pitchFamily="34" charset="0"/>
                <a:cs typeface="Arial" pitchFamily="34" charset="0"/>
              </a:rPr>
              <a:t>iR</a:t>
            </a:r>
            <a:r>
              <a:rPr lang="es-PE" sz="2000" b="1" dirty="0">
                <a:latin typeface="Arial" pitchFamily="34" charset="0"/>
                <a:cs typeface="Arial" pitchFamily="34" charset="0"/>
              </a:rPr>
              <a:t> = (0)R = 0V para el periodo [T/2, T].</a:t>
            </a:r>
          </a:p>
        </p:txBody>
      </p:sp>
      <p:sp>
        <p:nvSpPr>
          <p:cNvPr id="2" name="1 Rectángulo"/>
          <p:cNvSpPr/>
          <p:nvPr/>
        </p:nvSpPr>
        <p:spPr>
          <a:xfrm>
            <a:off x="683568" y="5589240"/>
            <a:ext cx="5609228" cy="400110"/>
          </a:xfrm>
          <a:prstGeom prst="rect">
            <a:avLst/>
          </a:prstGeom>
        </p:spPr>
        <p:txBody>
          <a:bodyPr wrap="none">
            <a:spAutoFit/>
          </a:bodyPr>
          <a:lstStyle/>
          <a:p>
            <a:r>
              <a:rPr lang="es-PE" sz="2000" b="1" dirty="0" smtClean="0">
                <a:latin typeface="Arial" pitchFamily="34" charset="0"/>
                <a:cs typeface="Arial" pitchFamily="34" charset="0"/>
              </a:rPr>
              <a:t>El</a:t>
            </a:r>
            <a:r>
              <a:rPr lang="es-PE" sz="2000" b="1" dirty="0">
                <a:latin typeface="Arial" pitchFamily="34" charset="0"/>
                <a:cs typeface="Arial" pitchFamily="34" charset="0"/>
              </a:rPr>
              <a:t> valor en DC de la señal de media onda es:</a:t>
            </a:r>
          </a:p>
        </p:txBody>
      </p:sp>
      <mc:AlternateContent xmlns:mc="http://schemas.openxmlformats.org/markup-compatibility/2006" xmlns:a14="http://schemas.microsoft.com/office/drawing/2010/main">
        <mc:Choice Requires="a14">
          <p:sp>
            <p:nvSpPr>
              <p:cNvPr id="6" name="5 CuadroTexto"/>
              <p:cNvSpPr txBox="1"/>
              <p:nvPr/>
            </p:nvSpPr>
            <p:spPr>
              <a:xfrm>
                <a:off x="3990719" y="5445224"/>
                <a:ext cx="1234569" cy="610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PE" b="1" i="1" smtClean="0">
                              <a:solidFill>
                                <a:prstClr val="white"/>
                              </a:solidFill>
                              <a:latin typeface="Cambria Math"/>
                            </a:rPr>
                          </m:ctrlPr>
                        </m:sSubPr>
                        <m:e>
                          <m:r>
                            <a:rPr lang="es-PE" b="1" i="1" smtClean="0">
                              <a:solidFill>
                                <a:prstClr val="white"/>
                              </a:solidFill>
                              <a:latin typeface="Cambria Math"/>
                            </a:rPr>
                            <m:t>𝑽</m:t>
                          </m:r>
                        </m:e>
                        <m:sub>
                          <m:r>
                            <a:rPr lang="es-PE" b="1" i="1" smtClean="0">
                              <a:solidFill>
                                <a:prstClr val="white"/>
                              </a:solidFill>
                              <a:latin typeface="Cambria Math"/>
                            </a:rPr>
                            <m:t>𝒅𝒄</m:t>
                          </m:r>
                        </m:sub>
                      </m:sSub>
                      <m:r>
                        <a:rPr lang="es-PE" b="1" i="1" smtClean="0">
                          <a:solidFill>
                            <a:prstClr val="white"/>
                          </a:solidFill>
                          <a:latin typeface="Cambria Math"/>
                        </a:rPr>
                        <m:t>= </m:t>
                      </m:r>
                      <m:f>
                        <m:fPr>
                          <m:ctrlPr>
                            <a:rPr lang="es-PE" b="1" i="1" smtClean="0">
                              <a:solidFill>
                                <a:prstClr val="white"/>
                              </a:solidFill>
                              <a:latin typeface="Cambria Math"/>
                            </a:rPr>
                          </m:ctrlPr>
                        </m:fPr>
                        <m:num>
                          <m:r>
                            <a:rPr lang="es-PE" b="1" i="1" smtClean="0">
                              <a:solidFill>
                                <a:prstClr val="white"/>
                              </a:solidFill>
                              <a:latin typeface="Cambria Math"/>
                            </a:rPr>
                            <m:t>𝑽𝒑</m:t>
                          </m:r>
                        </m:num>
                        <m:den>
                          <m:r>
                            <a:rPr lang="es-PE" b="1" i="1" smtClean="0">
                              <a:solidFill>
                                <a:prstClr val="white"/>
                              </a:solidFill>
                              <a:latin typeface="Cambria Math"/>
                              <a:ea typeface="Cambria Math"/>
                            </a:rPr>
                            <m:t>𝝅</m:t>
                          </m:r>
                        </m:den>
                      </m:f>
                    </m:oMath>
                  </m:oMathPara>
                </a14:m>
                <a:endParaRPr lang="es-PE" b="1" dirty="0">
                  <a:solidFill>
                    <a:prstClr val="white"/>
                  </a:solidFill>
                  <a:latin typeface="Arial Narrow"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3990719" y="5445224"/>
                <a:ext cx="1234569" cy="610873"/>
              </a:xfrm>
              <a:prstGeom prst="rect">
                <a:avLst/>
              </a:prstGeom>
              <a:blipFill rotWithShape="1">
                <a:blip r:embed="rId3" cstate="print"/>
                <a:stretch>
                  <a:fillRect/>
                </a:stretch>
              </a:blipFill>
            </p:spPr>
            <p:txBody>
              <a:bodyPr/>
              <a:lstStyle/>
              <a:p>
                <a:r>
                  <a:rPr lang="es-PE">
                    <a:noFill/>
                  </a:rPr>
                  <a:t> </a:t>
                </a:r>
              </a:p>
            </p:txBody>
          </p:sp>
        </mc:Fallback>
      </mc:AlternateContent>
      <p:sp>
        <p:nvSpPr>
          <p:cNvPr id="3" name="2 Rectángulo"/>
          <p:cNvSpPr/>
          <p:nvPr/>
        </p:nvSpPr>
        <p:spPr>
          <a:xfrm>
            <a:off x="3990719" y="6165304"/>
            <a:ext cx="1832553" cy="400110"/>
          </a:xfrm>
          <a:prstGeom prst="rect">
            <a:avLst/>
          </a:prstGeom>
        </p:spPr>
        <p:txBody>
          <a:bodyPr wrap="none">
            <a:spAutoFit/>
          </a:bodyPr>
          <a:lstStyle/>
          <a:p>
            <a:r>
              <a:rPr lang="en-US" sz="2000" b="1" dirty="0">
                <a:latin typeface="Arial" pitchFamily="34" charset="0"/>
                <a:cs typeface="Arial" pitchFamily="34" charset="0"/>
              </a:rPr>
              <a:t>𝑉𝑑𝑐</a:t>
            </a:r>
            <a:r>
              <a:rPr lang="es-PE" sz="2000" b="1" dirty="0">
                <a:latin typeface="Arial" pitchFamily="34" charset="0"/>
                <a:cs typeface="Arial" pitchFamily="34" charset="0"/>
              </a:rPr>
              <a:t> = 0.318</a:t>
            </a:r>
            <a:r>
              <a:rPr lang="en-US" sz="2000" b="1" dirty="0" smtClean="0">
                <a:latin typeface="Arial" pitchFamily="34" charset="0"/>
                <a:cs typeface="Arial" pitchFamily="34" charset="0"/>
              </a:rPr>
              <a:t>𝑉𝑝</a:t>
            </a:r>
            <a:endParaRPr lang="es-PE" sz="2000" b="1" dirty="0" smtClean="0">
              <a:latin typeface="Arial" pitchFamily="34" charset="0"/>
              <a:cs typeface="Arial" pitchFamily="34" charset="0"/>
            </a:endParaRPr>
          </a:p>
        </p:txBody>
      </p:sp>
    </p:spTree>
    <p:extLst>
      <p:ext uri="{BB962C8B-B14F-4D97-AF65-F5344CB8AC3E}">
        <p14:creationId xmlns:p14="http://schemas.microsoft.com/office/powerpoint/2010/main" val="212313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601824" y="404664"/>
            <a:ext cx="6542176" cy="523220"/>
          </a:xfrm>
          <a:prstGeom prst="rect">
            <a:avLst/>
          </a:prstGeom>
        </p:spPr>
        <p:txBody>
          <a:bodyPr wrap="none">
            <a:spAutoFit/>
          </a:bodyPr>
          <a:lstStyle/>
          <a:p>
            <a:r>
              <a:rPr lang="es-PE" sz="2800" b="1" u="sng" dirty="0">
                <a:solidFill>
                  <a:prstClr val="white"/>
                </a:solidFill>
                <a:latin typeface="Arial Narrow" pitchFamily="34" charset="0"/>
              </a:rPr>
              <a:t>Rectificador de Media Onda (Diodo de Silicio)</a:t>
            </a:r>
          </a:p>
        </p:txBody>
      </p:sp>
      <p:sp>
        <p:nvSpPr>
          <p:cNvPr id="7" name="6 Rectángulo"/>
          <p:cNvSpPr/>
          <p:nvPr/>
        </p:nvSpPr>
        <p:spPr>
          <a:xfrm>
            <a:off x="592699" y="1772816"/>
            <a:ext cx="7848872" cy="1938992"/>
          </a:xfrm>
          <a:prstGeom prst="rect">
            <a:avLst/>
          </a:prstGeom>
        </p:spPr>
        <p:txBody>
          <a:bodyPr wrap="square">
            <a:spAutoFit/>
          </a:bodyPr>
          <a:lstStyle/>
          <a:p>
            <a:r>
              <a:rPr lang="es-PE" sz="2000" b="1" dirty="0">
                <a:latin typeface="Arial" pitchFamily="34" charset="0"/>
                <a:cs typeface="Arial" pitchFamily="34" charset="0"/>
              </a:rPr>
              <a:t>La señal aplicada debe ser ahora de por lo menos 0.7 V antes que el diodo</a:t>
            </a:r>
          </a:p>
          <a:p>
            <a:r>
              <a:rPr lang="es-PE" sz="2000" b="1" dirty="0">
                <a:latin typeface="Arial" pitchFamily="34" charset="0"/>
                <a:cs typeface="Arial" pitchFamily="34" charset="0"/>
              </a:rPr>
              <a:t>pueda "encender". Para los niveles de Vi menores que 0.7 el diodo aún está</a:t>
            </a:r>
          </a:p>
          <a:p>
            <a:r>
              <a:rPr lang="es-PE" sz="2000" b="1" dirty="0">
                <a:latin typeface="Arial" pitchFamily="34" charset="0"/>
                <a:cs typeface="Arial" pitchFamily="34" charset="0"/>
              </a:rPr>
              <a:t>en estado de circuito abierto y </a:t>
            </a:r>
            <a:r>
              <a:rPr lang="es-PE" sz="2000" b="1" dirty="0" err="1">
                <a:latin typeface="Arial" pitchFamily="34" charset="0"/>
                <a:cs typeface="Arial" pitchFamily="34" charset="0"/>
              </a:rPr>
              <a:t>Vo</a:t>
            </a:r>
            <a:r>
              <a:rPr lang="es-PE" sz="2000" b="1" dirty="0">
                <a:latin typeface="Arial" pitchFamily="34" charset="0"/>
                <a:cs typeface="Arial" pitchFamily="34" charset="0"/>
              </a:rPr>
              <a:t> = 0 V, como lo muestra la figura.</a:t>
            </a:r>
          </a:p>
        </p:txBody>
      </p:sp>
      <p:pic>
        <p:nvPicPr>
          <p:cNvPr id="8" name="imagerId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933056"/>
            <a:ext cx="71247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39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340768"/>
            <a:ext cx="8208912" cy="1200329"/>
          </a:xfrm>
          <a:prstGeom prst="rect">
            <a:avLst/>
          </a:prstGeom>
        </p:spPr>
        <p:txBody>
          <a:bodyPr wrap="square">
            <a:spAutoFit/>
          </a:bodyPr>
          <a:lstStyle/>
          <a:p>
            <a:r>
              <a:rPr lang="es-PE" b="1" dirty="0">
                <a:latin typeface="Arial" pitchFamily="34" charset="0"/>
                <a:cs typeface="Arial" pitchFamily="34" charset="0"/>
              </a:rPr>
              <a:t>Cuando conduce, la diferencia entre Vo y Vi se encuentra en un nivel fijo</a:t>
            </a:r>
          </a:p>
          <a:p>
            <a:r>
              <a:rPr lang="es-PE" b="1" dirty="0">
                <a:latin typeface="Arial" pitchFamily="34" charset="0"/>
                <a:cs typeface="Arial" pitchFamily="34" charset="0"/>
              </a:rPr>
              <a:t>de VT= 0.7 V y Vo = Vi – VT, según se indica en la figura. El efecto neto es</a:t>
            </a:r>
          </a:p>
          <a:p>
            <a:r>
              <a:rPr lang="es-PE" b="1" dirty="0">
                <a:latin typeface="Arial" pitchFamily="34" charset="0"/>
                <a:cs typeface="Arial" pitchFamily="34" charset="0"/>
              </a:rPr>
              <a:t>una reducción en el área arriba del eje, la cual reduce de manera natural</a:t>
            </a:r>
          </a:p>
          <a:p>
            <a:r>
              <a:rPr lang="es-PE" b="1" dirty="0">
                <a:latin typeface="Arial" pitchFamily="34" charset="0"/>
                <a:cs typeface="Arial" pitchFamily="34" charset="0"/>
              </a:rPr>
              <a:t>el nivel resultante del voltaje dc.</a:t>
            </a:r>
          </a:p>
        </p:txBody>
      </p:sp>
      <p:sp>
        <p:nvSpPr>
          <p:cNvPr id="5" name="4 Rectángulo"/>
          <p:cNvSpPr/>
          <p:nvPr/>
        </p:nvSpPr>
        <p:spPr>
          <a:xfrm>
            <a:off x="323528" y="2636912"/>
            <a:ext cx="8352928" cy="3877985"/>
          </a:xfrm>
          <a:prstGeom prst="rect">
            <a:avLst/>
          </a:prstGeom>
        </p:spPr>
        <p:txBody>
          <a:bodyPr wrap="square">
            <a:spAutoFit/>
          </a:bodyPr>
          <a:lstStyle/>
          <a:p>
            <a:endParaRPr lang="es-PE" b="1" dirty="0">
              <a:latin typeface="Arial" pitchFamily="34" charset="0"/>
              <a:cs typeface="Arial" pitchFamily="34" charset="0"/>
            </a:endParaRPr>
          </a:p>
          <a:p>
            <a:r>
              <a:rPr lang="es-PE" b="1" dirty="0" smtClean="0">
                <a:latin typeface="Arial" pitchFamily="34" charset="0"/>
                <a:cs typeface="Arial" pitchFamily="34" charset="0"/>
              </a:rPr>
              <a:t>Para</a:t>
            </a:r>
            <a:r>
              <a:rPr lang="es-PE" b="1" dirty="0">
                <a:latin typeface="Arial" pitchFamily="34" charset="0"/>
                <a:cs typeface="Arial" pitchFamily="34" charset="0"/>
              </a:rPr>
              <a:t> las situaciones donde Vm &gt; VT, la siguiente ecuación puede aplicarse</a:t>
            </a:r>
          </a:p>
          <a:p>
            <a:r>
              <a:rPr lang="es-PE" b="1" dirty="0">
                <a:latin typeface="Arial" pitchFamily="34" charset="0"/>
                <a:cs typeface="Arial" pitchFamily="34" charset="0"/>
              </a:rPr>
              <a:t>para determinar el valor promedio con un alto nivel de exactitud.</a:t>
            </a:r>
          </a:p>
          <a:p>
            <a:r>
              <a:rPr lang="es-PE" sz="1600" b="1" dirty="0">
                <a:solidFill>
                  <a:prstClr val="white"/>
                </a:solidFill>
                <a:latin typeface="Arial Narrow" pitchFamily="34" charset="0"/>
              </a:rPr>
              <a:t> </a:t>
            </a:r>
          </a:p>
          <a:p>
            <a:r>
              <a:rPr lang="es-PE" sz="1600" b="1" dirty="0">
                <a:solidFill>
                  <a:prstClr val="white"/>
                </a:solidFill>
                <a:latin typeface="Arial Narrow" pitchFamily="34" charset="0"/>
              </a:rPr>
              <a:t> </a:t>
            </a:r>
          </a:p>
          <a:p>
            <a:r>
              <a:rPr lang="es-PE" sz="1600" b="1" dirty="0">
                <a:solidFill>
                  <a:prstClr val="white"/>
                </a:solidFill>
                <a:latin typeface="Arial Narrow" pitchFamily="34" charset="0"/>
              </a:rPr>
              <a:t> </a:t>
            </a:r>
            <a:endParaRPr lang="es-PE" b="1" dirty="0">
              <a:latin typeface="Arial" pitchFamily="34" charset="0"/>
              <a:cs typeface="Arial" pitchFamily="34" charset="0"/>
            </a:endParaRPr>
          </a:p>
          <a:p>
            <a:r>
              <a:rPr lang="en-US" b="1" dirty="0" smtClean="0">
                <a:latin typeface="Arial" pitchFamily="34" charset="0"/>
                <a:cs typeface="Arial" pitchFamily="34" charset="0"/>
              </a:rPr>
              <a:t>                                                     𝑉𝑑𝑐</a:t>
            </a:r>
            <a:r>
              <a:rPr lang="es-PE" b="1" dirty="0">
                <a:latin typeface="Arial" pitchFamily="34" charset="0"/>
                <a:cs typeface="Arial" pitchFamily="34" charset="0"/>
              </a:rPr>
              <a:t>  = 0.318 </a:t>
            </a:r>
            <a:r>
              <a:rPr lang="es-PE" b="1" dirty="0" smtClean="0">
                <a:latin typeface="Arial" pitchFamily="34" charset="0"/>
                <a:cs typeface="Arial" pitchFamily="34" charset="0"/>
              </a:rPr>
              <a:t>(</a:t>
            </a:r>
            <a:r>
              <a:rPr lang="es-PE" b="1" dirty="0">
                <a:latin typeface="Arial" pitchFamily="34" charset="0"/>
                <a:cs typeface="Arial" pitchFamily="34" charset="0"/>
              </a:rPr>
              <a:t> </a:t>
            </a:r>
            <a:r>
              <a:rPr lang="en-US" b="1" dirty="0">
                <a:latin typeface="Arial" pitchFamily="34" charset="0"/>
                <a:cs typeface="Arial" pitchFamily="34" charset="0"/>
              </a:rPr>
              <a:t>𝑉𝑚</a:t>
            </a:r>
            <a:r>
              <a:rPr lang="es-PE" b="1" dirty="0">
                <a:latin typeface="Arial" pitchFamily="34" charset="0"/>
                <a:cs typeface="Arial" pitchFamily="34" charset="0"/>
              </a:rPr>
              <a:t> − </a:t>
            </a:r>
            <a:r>
              <a:rPr lang="en-US" b="1" dirty="0" smtClean="0">
                <a:latin typeface="Arial" pitchFamily="34" charset="0"/>
                <a:cs typeface="Arial" pitchFamily="34" charset="0"/>
              </a:rPr>
              <a:t>𝑉𝑇 )</a:t>
            </a:r>
            <a:endParaRPr lang="es-PE" b="1" dirty="0">
              <a:latin typeface="Arial" pitchFamily="34" charset="0"/>
              <a:cs typeface="Arial" pitchFamily="34" charset="0"/>
            </a:endParaRPr>
          </a:p>
          <a:p>
            <a:r>
              <a:rPr lang="es-PE" b="1" dirty="0">
                <a:latin typeface="Arial" pitchFamily="34" charset="0"/>
                <a:cs typeface="Arial" pitchFamily="34" charset="0"/>
              </a:rPr>
              <a:t> </a:t>
            </a:r>
          </a:p>
          <a:p>
            <a:r>
              <a:rPr lang="es-PE" b="1" dirty="0">
                <a:latin typeface="Arial" pitchFamily="34" charset="0"/>
                <a:cs typeface="Arial" pitchFamily="34" charset="0"/>
              </a:rPr>
              <a:t> </a:t>
            </a:r>
          </a:p>
          <a:p>
            <a:r>
              <a:rPr lang="es-PE" b="1" dirty="0">
                <a:latin typeface="Arial" pitchFamily="34" charset="0"/>
                <a:cs typeface="Arial" pitchFamily="34" charset="0"/>
              </a:rPr>
              <a:t>  </a:t>
            </a:r>
            <a:r>
              <a:rPr lang="es-PE" b="1" dirty="0" smtClean="0">
                <a:latin typeface="Arial" pitchFamily="34" charset="0"/>
                <a:cs typeface="Arial" pitchFamily="34" charset="0"/>
              </a:rPr>
              <a:t>Si</a:t>
            </a:r>
            <a:r>
              <a:rPr lang="es-PE" b="1" dirty="0">
                <a:latin typeface="Arial" pitchFamily="34" charset="0"/>
                <a:cs typeface="Arial" pitchFamily="34" charset="0"/>
              </a:rPr>
              <a:t> Vm es suficientemente más grande que VT, la ecuación antes vista es a</a:t>
            </a:r>
          </a:p>
          <a:p>
            <a:r>
              <a:rPr lang="es-PE" b="1" dirty="0">
                <a:latin typeface="Arial" pitchFamily="34" charset="0"/>
                <a:cs typeface="Arial" pitchFamily="34" charset="0"/>
              </a:rPr>
              <a:t>menudo aplicada como una primera aproximación de Vdc.</a:t>
            </a:r>
          </a:p>
          <a:p>
            <a:r>
              <a:rPr lang="es-PE" b="1" dirty="0">
                <a:latin typeface="Arial" pitchFamily="34" charset="0"/>
                <a:cs typeface="Arial" pitchFamily="34" charset="0"/>
              </a:rPr>
              <a:t> </a:t>
            </a:r>
          </a:p>
          <a:p>
            <a:r>
              <a:rPr lang="es-PE" b="1" dirty="0">
                <a:latin typeface="Arial" pitchFamily="34" charset="0"/>
                <a:cs typeface="Arial" pitchFamily="34" charset="0"/>
              </a:rPr>
              <a:t> </a:t>
            </a:r>
          </a:p>
          <a:p>
            <a:r>
              <a:rPr lang="en-US" b="1" dirty="0" smtClean="0">
                <a:latin typeface="Arial" pitchFamily="34" charset="0"/>
                <a:cs typeface="Arial" pitchFamily="34" charset="0"/>
              </a:rPr>
              <a:t>                                                               𝑉𝑑𝑐</a:t>
            </a:r>
            <a:r>
              <a:rPr lang="en-US" b="1" dirty="0">
                <a:latin typeface="Arial" pitchFamily="34" charset="0"/>
                <a:cs typeface="Arial" pitchFamily="34" charset="0"/>
              </a:rPr>
              <a:t> = 0.318𝑉𝑝</a:t>
            </a:r>
            <a:endParaRPr lang="es-PE" b="1" dirty="0">
              <a:latin typeface="Arial" pitchFamily="34" charset="0"/>
              <a:cs typeface="Arial" pitchFamily="34" charset="0"/>
            </a:endParaRPr>
          </a:p>
        </p:txBody>
      </p:sp>
    </p:spTree>
    <p:extLst>
      <p:ext uri="{BB962C8B-B14F-4D97-AF65-F5344CB8AC3E}">
        <p14:creationId xmlns:p14="http://schemas.microsoft.com/office/powerpoint/2010/main" val="2992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743400" y="476672"/>
            <a:ext cx="5400600" cy="461665"/>
          </a:xfrm>
          <a:prstGeom prst="rect">
            <a:avLst/>
          </a:prstGeom>
          <a:noFill/>
        </p:spPr>
        <p:txBody>
          <a:bodyPr wrap="square" rtlCol="0">
            <a:spAutoFit/>
          </a:bodyPr>
          <a:lstStyle/>
          <a:p>
            <a:pPr algn="r"/>
            <a:r>
              <a:rPr lang="es-PE" sz="2400" b="1" u="sng" dirty="0" smtClean="0">
                <a:solidFill>
                  <a:prstClr val="white"/>
                </a:solidFill>
                <a:latin typeface="Arial Narrow" pitchFamily="34" charset="0"/>
              </a:rPr>
              <a:t>Rectificación de onda completa:</a:t>
            </a:r>
            <a:endParaRPr lang="es-PE" sz="2400" b="1" u="sng" dirty="0">
              <a:solidFill>
                <a:prstClr val="white"/>
              </a:solidFill>
              <a:latin typeface="Arial Narrow" pitchFamily="34" charset="0"/>
            </a:endParaRPr>
          </a:p>
        </p:txBody>
      </p:sp>
      <p:sp>
        <p:nvSpPr>
          <p:cNvPr id="7" name="6 Rectángulo"/>
          <p:cNvSpPr/>
          <p:nvPr/>
        </p:nvSpPr>
        <p:spPr>
          <a:xfrm>
            <a:off x="467544" y="1213008"/>
            <a:ext cx="8208912" cy="1015663"/>
          </a:xfrm>
          <a:prstGeom prst="rect">
            <a:avLst/>
          </a:prstGeom>
        </p:spPr>
        <p:txBody>
          <a:bodyPr wrap="square">
            <a:spAutoFit/>
          </a:bodyPr>
          <a:lstStyle/>
          <a:p>
            <a:r>
              <a:rPr lang="es-PE" sz="2000" b="1" dirty="0">
                <a:latin typeface="Arial" pitchFamily="34" charset="0"/>
                <a:cs typeface="Arial" pitchFamily="34" charset="0"/>
              </a:rPr>
              <a:t>El   nivel   de   DC   que   se   obtiene   a   partir   de   una   entrada</a:t>
            </a:r>
          </a:p>
          <a:p>
            <a:r>
              <a:rPr lang="es-PE" sz="2000" b="1" dirty="0" smtClean="0">
                <a:latin typeface="Arial" pitchFamily="34" charset="0"/>
                <a:cs typeface="Arial" pitchFamily="34" charset="0"/>
              </a:rPr>
              <a:t>senoidal</a:t>
            </a:r>
            <a:r>
              <a:rPr lang="es-PE" sz="2000" b="1" dirty="0">
                <a:latin typeface="Arial" pitchFamily="34" charset="0"/>
                <a:cs typeface="Arial" pitchFamily="34" charset="0"/>
              </a:rPr>
              <a:t> puede mejorar al 100% si se utiliza un proceso que</a:t>
            </a:r>
          </a:p>
          <a:p>
            <a:r>
              <a:rPr lang="es-PE" sz="2000" b="1" dirty="0">
                <a:latin typeface="Arial" pitchFamily="34" charset="0"/>
                <a:cs typeface="Arial" pitchFamily="34" charset="0"/>
              </a:rPr>
              <a:t>se llama rectificación de onda completa.</a:t>
            </a: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348880"/>
            <a:ext cx="4238625" cy="389572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5580112" y="3052996"/>
            <a:ext cx="3024336" cy="2554545"/>
          </a:xfrm>
          <a:prstGeom prst="rect">
            <a:avLst/>
          </a:prstGeom>
        </p:spPr>
        <p:txBody>
          <a:bodyPr wrap="square">
            <a:spAutoFit/>
          </a:bodyPr>
          <a:lstStyle/>
          <a:p>
            <a:pPr algn="just"/>
            <a:r>
              <a:rPr lang="es-PE" sz="2000" b="1" dirty="0">
                <a:latin typeface="Arial" pitchFamily="34" charset="0"/>
                <a:cs typeface="Arial" pitchFamily="34" charset="0"/>
              </a:rPr>
              <a:t>La  red  más  familiar</a:t>
            </a:r>
          </a:p>
          <a:p>
            <a:pPr algn="just"/>
            <a:r>
              <a:rPr lang="es-PE" sz="2000" b="1" dirty="0">
                <a:latin typeface="Arial" pitchFamily="34" charset="0"/>
                <a:cs typeface="Arial" pitchFamily="34" charset="0"/>
              </a:rPr>
              <a:t>para llevar a cabo la</a:t>
            </a:r>
          </a:p>
          <a:p>
            <a:pPr algn="just"/>
            <a:r>
              <a:rPr lang="es-PE" sz="2000" b="1" dirty="0">
                <a:latin typeface="Arial" pitchFamily="34" charset="0"/>
                <a:cs typeface="Arial" pitchFamily="34" charset="0"/>
              </a:rPr>
              <a:t>función   aparece  </a:t>
            </a:r>
            <a:r>
              <a:rPr lang="es-PE" sz="2000" b="1" dirty="0" smtClean="0">
                <a:latin typeface="Arial" pitchFamily="34" charset="0"/>
                <a:cs typeface="Arial" pitchFamily="34" charset="0"/>
              </a:rPr>
              <a:t>en</a:t>
            </a:r>
            <a:endParaRPr lang="es-PE" sz="2000" b="1" dirty="0">
              <a:latin typeface="Arial" pitchFamily="34" charset="0"/>
              <a:cs typeface="Arial" pitchFamily="34" charset="0"/>
            </a:endParaRPr>
          </a:p>
          <a:p>
            <a:pPr algn="just"/>
            <a:r>
              <a:rPr lang="es-PE" sz="2000" b="1" dirty="0">
                <a:latin typeface="Arial" pitchFamily="34" charset="0"/>
                <a:cs typeface="Arial" pitchFamily="34" charset="0"/>
              </a:rPr>
              <a:t>la figura mostrada </a:t>
            </a:r>
          </a:p>
          <a:p>
            <a:pPr algn="just"/>
            <a:r>
              <a:rPr lang="es-PE" sz="2000" b="1" dirty="0">
                <a:latin typeface="Arial" pitchFamily="34" charset="0"/>
                <a:cs typeface="Arial" pitchFamily="34" charset="0"/>
              </a:rPr>
              <a:t> </a:t>
            </a:r>
            <a:r>
              <a:rPr lang="es-PE" sz="2000" b="1" dirty="0" smtClean="0">
                <a:latin typeface="Arial" pitchFamily="34" charset="0"/>
                <a:cs typeface="Arial" pitchFamily="34" charset="0"/>
              </a:rPr>
              <a:t>con sus</a:t>
            </a:r>
            <a:r>
              <a:rPr lang="es-PE" sz="2000" b="1" dirty="0">
                <a:latin typeface="Arial" pitchFamily="34" charset="0"/>
                <a:cs typeface="Arial" pitchFamily="34" charset="0"/>
              </a:rPr>
              <a:t>	cuatro</a:t>
            </a:r>
          </a:p>
          <a:p>
            <a:pPr algn="just"/>
            <a:r>
              <a:rPr lang="es-PE" sz="2000" b="1" dirty="0" smtClean="0">
                <a:latin typeface="Arial" pitchFamily="34" charset="0"/>
                <a:cs typeface="Arial" pitchFamily="34" charset="0"/>
              </a:rPr>
              <a:t>Diodos en una</a:t>
            </a:r>
            <a:endParaRPr lang="es-PE" sz="2000" b="1" dirty="0">
              <a:latin typeface="Arial" pitchFamily="34" charset="0"/>
              <a:cs typeface="Arial" pitchFamily="34" charset="0"/>
            </a:endParaRPr>
          </a:p>
          <a:p>
            <a:pPr algn="just"/>
            <a:r>
              <a:rPr lang="es-PE" sz="2000" b="1" dirty="0" smtClean="0">
                <a:latin typeface="Arial" pitchFamily="34" charset="0"/>
                <a:cs typeface="Arial" pitchFamily="34" charset="0"/>
              </a:rPr>
              <a:t>Configuración en</a:t>
            </a:r>
            <a:endParaRPr lang="es-PE" sz="2000" b="1" dirty="0">
              <a:latin typeface="Arial" pitchFamily="34" charset="0"/>
              <a:cs typeface="Arial" pitchFamily="34" charset="0"/>
            </a:endParaRPr>
          </a:p>
          <a:p>
            <a:pPr algn="just"/>
            <a:r>
              <a:rPr lang="es-PE" sz="2000" b="1" dirty="0">
                <a:latin typeface="Arial" pitchFamily="34" charset="0"/>
                <a:cs typeface="Arial" pitchFamily="34" charset="0"/>
              </a:rPr>
              <a:t>forma de </a:t>
            </a:r>
            <a:r>
              <a:rPr lang="es-PE" sz="2000" b="1" dirty="0" smtClean="0">
                <a:latin typeface="Arial" pitchFamily="34" charset="0"/>
                <a:cs typeface="Arial" pitchFamily="34" charset="0"/>
              </a:rPr>
              <a:t>puente.</a:t>
            </a:r>
            <a:endParaRPr lang="es-PE" sz="2000" b="1" dirty="0">
              <a:latin typeface="Arial" pitchFamily="34" charset="0"/>
              <a:cs typeface="Arial" pitchFamily="34" charset="0"/>
            </a:endParaRPr>
          </a:p>
        </p:txBody>
      </p:sp>
    </p:spTree>
    <p:extLst>
      <p:ext uri="{BB962C8B-B14F-4D97-AF65-F5344CB8AC3E}">
        <p14:creationId xmlns:p14="http://schemas.microsoft.com/office/powerpoint/2010/main" val="3473763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b="1">
              <a:solidFill>
                <a:prstClr val="white"/>
              </a:solidFill>
              <a:latin typeface="Arial Narrow" pitchFamily="34" charset="0"/>
            </a:endParaRPr>
          </a:p>
        </p:txBody>
      </p:sp>
      <p:sp>
        <p:nvSpPr>
          <p:cNvPr id="5" name="Rectangle 3"/>
          <p:cNvSpPr>
            <a:spLocks noChangeArrowheads="1"/>
          </p:cNvSpPr>
          <p:nvPr/>
        </p:nvSpPr>
        <p:spPr bwMode="auto">
          <a:xfrm>
            <a:off x="395536" y="404664"/>
            <a:ext cx="820891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s-PE" altLang="zh-CN" sz="2400" b="1" dirty="0" smtClean="0">
              <a:solidFill>
                <a:srgbClr val="222268"/>
              </a:solidFill>
              <a:latin typeface="Arial Narrow" pitchFamily="34" charset="0"/>
              <a:cs typeface="Comic Sans MS" pitchFamily="66" charset="0"/>
            </a:endParaRPr>
          </a:p>
          <a:p>
            <a:pPr fontAlgn="base">
              <a:spcBef>
                <a:spcPct val="0"/>
              </a:spcBef>
              <a:spcAft>
                <a:spcPct val="0"/>
              </a:spcAft>
            </a:pPr>
            <a:endParaRPr lang="es-PE" altLang="zh-CN" sz="2400" b="1" dirty="0">
              <a:solidFill>
                <a:srgbClr val="222268"/>
              </a:solidFill>
              <a:latin typeface="Arial Narrow" pitchFamily="34" charset="0"/>
              <a:cs typeface="Comic Sans MS" pitchFamily="66" charset="0"/>
            </a:endParaRPr>
          </a:p>
          <a:p>
            <a:pPr fontAlgn="base">
              <a:spcBef>
                <a:spcPct val="0"/>
              </a:spcBef>
              <a:spcAft>
                <a:spcPct val="0"/>
              </a:spcAft>
            </a:pPr>
            <a:endParaRPr lang="es-PE" altLang="zh-CN" sz="2000" b="1" dirty="0" smtClean="0">
              <a:latin typeface="Arial" pitchFamily="34" charset="0"/>
              <a:cs typeface="Arial" pitchFamily="34" charset="0"/>
            </a:endParaRPr>
          </a:p>
          <a:p>
            <a:pPr fontAlgn="base">
              <a:spcBef>
                <a:spcPct val="0"/>
              </a:spcBef>
              <a:spcAft>
                <a:spcPct val="0"/>
              </a:spcAft>
            </a:pPr>
            <a:r>
              <a:rPr lang="es-PE" altLang="zh-CN" sz="2000" b="1" dirty="0" smtClean="0">
                <a:latin typeface="Arial" pitchFamily="34" charset="0"/>
                <a:cs typeface="Arial" pitchFamily="34" charset="0"/>
              </a:rPr>
              <a:t>Durante el periodo t = [0,T/2] la polaridad de la entrada se</a:t>
            </a:r>
          </a:p>
          <a:p>
            <a:pPr fontAlgn="base">
              <a:spcBef>
                <a:spcPct val="0"/>
              </a:spcBef>
              <a:spcAft>
                <a:spcPct val="0"/>
              </a:spcAft>
            </a:pPr>
            <a:r>
              <a:rPr lang="es-PE" altLang="zh-CN" sz="2000" b="1" dirty="0" smtClean="0">
                <a:latin typeface="Arial" pitchFamily="34" charset="0"/>
                <a:cs typeface="Arial" pitchFamily="34" charset="0"/>
              </a:rPr>
              <a:t>muestra en la figura.</a:t>
            </a:r>
          </a:p>
        </p:txBody>
      </p:sp>
      <p:pic>
        <p:nvPicPr>
          <p:cNvPr id="10244" name="imagerId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2636912"/>
            <a:ext cx="3031976" cy="200628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827584" y="5013176"/>
            <a:ext cx="7704856" cy="1323439"/>
          </a:xfrm>
          <a:prstGeom prst="rect">
            <a:avLst/>
          </a:prstGeom>
        </p:spPr>
        <p:txBody>
          <a:bodyPr wrap="square">
            <a:spAutoFit/>
          </a:bodyPr>
          <a:lstStyle/>
          <a:p>
            <a:r>
              <a:rPr lang="es-PE" sz="2000" b="1" dirty="0" smtClean="0">
                <a:latin typeface="Arial" pitchFamily="34" charset="0"/>
                <a:cs typeface="Arial" pitchFamily="34" charset="0"/>
              </a:rPr>
              <a:t>Las   polaridades   resultantes   a   través   de   los   diodos</a:t>
            </a:r>
          </a:p>
          <a:p>
            <a:r>
              <a:rPr lang="es-PE" sz="2000" b="1" dirty="0" smtClean="0">
                <a:latin typeface="Arial" pitchFamily="34" charset="0"/>
                <a:cs typeface="Arial" pitchFamily="34" charset="0"/>
              </a:rPr>
              <a:t>ideales también se señalan en la figura para mostrar que</a:t>
            </a:r>
          </a:p>
          <a:p>
            <a:r>
              <a:rPr lang="es-PE" sz="2000" b="1" dirty="0" smtClean="0">
                <a:latin typeface="Arial" pitchFamily="34" charset="0"/>
                <a:cs typeface="Arial" pitchFamily="34" charset="0"/>
              </a:rPr>
              <a:t>D2 y D3 están conduciendo, en tanto que D1 y D4 se hallan</a:t>
            </a:r>
          </a:p>
          <a:p>
            <a:r>
              <a:rPr lang="es-PE" sz="2000" b="1" dirty="0" smtClean="0">
                <a:latin typeface="Arial" pitchFamily="34" charset="0"/>
                <a:cs typeface="Arial" pitchFamily="34" charset="0"/>
              </a:rPr>
              <a:t>en estado "apagado".</a:t>
            </a:r>
            <a:endParaRPr lang="es-PE" sz="2000" b="1" dirty="0">
              <a:latin typeface="Arial" pitchFamily="34" charset="0"/>
              <a:cs typeface="Arial" pitchFamily="34" charset="0"/>
            </a:endParaRPr>
          </a:p>
        </p:txBody>
      </p:sp>
    </p:spTree>
    <p:extLst>
      <p:ext uri="{BB962C8B-B14F-4D97-AF65-F5344CB8AC3E}">
        <p14:creationId xmlns:p14="http://schemas.microsoft.com/office/powerpoint/2010/main" val="1487691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47664" y="548680"/>
            <a:ext cx="7596336" cy="461665"/>
          </a:xfrm>
          <a:prstGeom prst="rect">
            <a:avLst/>
          </a:prstGeom>
          <a:noFill/>
        </p:spPr>
        <p:txBody>
          <a:bodyPr wrap="square" rtlCol="0">
            <a:spAutoFit/>
          </a:bodyPr>
          <a:lstStyle/>
          <a:p>
            <a:pPr algn="r"/>
            <a:r>
              <a:rPr lang="es-PE" sz="2400" b="1" u="sng" dirty="0" smtClean="0">
                <a:solidFill>
                  <a:prstClr val="white"/>
                </a:solidFill>
              </a:rPr>
              <a:t>Valor de DC  de la señal de onda completa</a:t>
            </a:r>
            <a:endParaRPr lang="es-PE" sz="2400" b="1" u="sng" dirty="0">
              <a:solidFill>
                <a:prstClr val="white"/>
              </a:solidFill>
            </a:endParaRPr>
          </a:p>
        </p:txBody>
      </p:sp>
      <p:sp>
        <p:nvSpPr>
          <p:cNvPr id="5" name="4 Rectángulo"/>
          <p:cNvSpPr/>
          <p:nvPr/>
        </p:nvSpPr>
        <p:spPr>
          <a:xfrm>
            <a:off x="971600" y="1268760"/>
            <a:ext cx="7560840" cy="1323439"/>
          </a:xfrm>
          <a:prstGeom prst="rect">
            <a:avLst/>
          </a:prstGeom>
        </p:spPr>
        <p:txBody>
          <a:bodyPr wrap="square">
            <a:spAutoFit/>
          </a:bodyPr>
          <a:lstStyle/>
          <a:p>
            <a:r>
              <a:rPr lang="es-PE" sz="2000" b="1" dirty="0">
                <a:latin typeface="Arial" pitchFamily="34" charset="0"/>
                <a:cs typeface="Arial" pitchFamily="34" charset="0"/>
              </a:rPr>
              <a:t>Debido a que el área arriba del eje para un ciclo completo es</a:t>
            </a:r>
          </a:p>
          <a:p>
            <a:r>
              <a:rPr lang="es-PE" sz="2000" b="1" dirty="0">
                <a:latin typeface="Arial" pitchFamily="34" charset="0"/>
                <a:cs typeface="Arial" pitchFamily="34" charset="0"/>
              </a:rPr>
              <a:t>ahora doble, en comparación con la obtenida para un sistema</a:t>
            </a:r>
          </a:p>
          <a:p>
            <a:r>
              <a:rPr lang="es-PE" sz="2000" b="1" dirty="0">
                <a:latin typeface="Arial" pitchFamily="34" charset="0"/>
                <a:cs typeface="Arial" pitchFamily="34" charset="0"/>
              </a:rPr>
              <a:t>de media onda, el nivel de DC también ha sido duplicado </a:t>
            </a:r>
          </a:p>
        </p:txBody>
      </p:sp>
      <p:sp>
        <p:nvSpPr>
          <p:cNvPr id="6" name="5 Rectángulo"/>
          <p:cNvSpPr/>
          <p:nvPr/>
        </p:nvSpPr>
        <p:spPr>
          <a:xfrm>
            <a:off x="3203848" y="2708920"/>
            <a:ext cx="2646040" cy="1015663"/>
          </a:xfrm>
          <a:prstGeom prst="rect">
            <a:avLst/>
          </a:prstGeom>
        </p:spPr>
        <p:txBody>
          <a:bodyPr wrap="square">
            <a:spAutoFit/>
          </a:bodyPr>
          <a:lstStyle/>
          <a:p>
            <a:r>
              <a:rPr lang="en-US" sz="2000" b="1" dirty="0">
                <a:latin typeface="Arial" pitchFamily="34" charset="0"/>
                <a:cs typeface="Arial" pitchFamily="34" charset="0"/>
              </a:rPr>
              <a:t>𝑉𝑑𝑐 = 2(0.318)𝑉𝑚</a:t>
            </a:r>
            <a:endParaRPr lang="es-PE" sz="2000" b="1" dirty="0">
              <a:latin typeface="Arial" pitchFamily="34" charset="0"/>
              <a:cs typeface="Arial" pitchFamily="34" charset="0"/>
            </a:endParaRPr>
          </a:p>
          <a:p>
            <a:r>
              <a:rPr lang="en-US" sz="2000" b="1" dirty="0">
                <a:latin typeface="Arial" pitchFamily="34" charset="0"/>
                <a:cs typeface="Arial" pitchFamily="34" charset="0"/>
              </a:rPr>
              <a:t> </a:t>
            </a:r>
            <a:endParaRPr lang="es-PE" sz="2000" b="1" dirty="0">
              <a:latin typeface="Arial" pitchFamily="34" charset="0"/>
              <a:cs typeface="Arial" pitchFamily="34" charset="0"/>
            </a:endParaRPr>
          </a:p>
          <a:p>
            <a:r>
              <a:rPr lang="en-US" sz="2000" b="1" dirty="0">
                <a:latin typeface="Arial" pitchFamily="34" charset="0"/>
                <a:cs typeface="Arial" pitchFamily="34" charset="0"/>
              </a:rPr>
              <a:t>𝑉𝑑𝑐  = 0.636𝑉𝑚</a:t>
            </a:r>
            <a:endParaRPr lang="es-PE" sz="2000" b="1" dirty="0">
              <a:latin typeface="Arial" pitchFamily="34" charset="0"/>
              <a:cs typeface="Arial" pitchFamily="34" charset="0"/>
            </a:endParaRPr>
          </a:p>
        </p:txBody>
      </p:sp>
      <p:sp>
        <p:nvSpPr>
          <p:cNvPr id="7" name="6 Rectángulo"/>
          <p:cNvSpPr/>
          <p:nvPr/>
        </p:nvSpPr>
        <p:spPr>
          <a:xfrm>
            <a:off x="467544" y="3933056"/>
            <a:ext cx="6749220" cy="400110"/>
          </a:xfrm>
          <a:prstGeom prst="rect">
            <a:avLst/>
          </a:prstGeom>
        </p:spPr>
        <p:txBody>
          <a:bodyPr wrap="none">
            <a:spAutoFit/>
          </a:bodyPr>
          <a:lstStyle/>
          <a:p>
            <a:r>
              <a:rPr lang="es-PE" sz="2000" b="1" dirty="0">
                <a:latin typeface="Arial" pitchFamily="34" charset="0"/>
                <a:cs typeface="Arial" pitchFamily="34" charset="0"/>
              </a:rPr>
              <a:t>Valor de DC  de la señal de onda </a:t>
            </a:r>
            <a:r>
              <a:rPr lang="es-PE" sz="2000" b="1" dirty="0" smtClean="0">
                <a:latin typeface="Arial" pitchFamily="34" charset="0"/>
                <a:cs typeface="Arial" pitchFamily="34" charset="0"/>
              </a:rPr>
              <a:t>completa(Diodo real)</a:t>
            </a:r>
            <a:endParaRPr lang="es-PE" sz="2000" b="1" dirty="0">
              <a:latin typeface="Arial" pitchFamily="34" charset="0"/>
              <a:cs typeface="Arial" pitchFamily="34" charset="0"/>
            </a:endParaRPr>
          </a:p>
        </p:txBody>
      </p:sp>
      <p:sp>
        <p:nvSpPr>
          <p:cNvPr id="14" name="13 CuadroTexto"/>
          <p:cNvSpPr txBox="1"/>
          <p:nvPr/>
        </p:nvSpPr>
        <p:spPr>
          <a:xfrm>
            <a:off x="467544" y="4551511"/>
            <a:ext cx="7848872" cy="1631216"/>
          </a:xfrm>
          <a:prstGeom prst="rect">
            <a:avLst/>
          </a:prstGeom>
          <a:noFill/>
        </p:spPr>
        <p:txBody>
          <a:bodyPr wrap="square" rtlCol="0">
            <a:spAutoFit/>
          </a:bodyPr>
          <a:lstStyle/>
          <a:p>
            <a:r>
              <a:rPr lang="es-PE" sz="2000" b="1" dirty="0">
                <a:latin typeface="Arial" pitchFamily="34" charset="0"/>
                <a:cs typeface="Arial" pitchFamily="34" charset="0"/>
              </a:rPr>
              <a:t>Si se emplea diodos de silicio en lugar de los ideales como se indica en la</a:t>
            </a:r>
          </a:p>
          <a:p>
            <a:r>
              <a:rPr lang="es-PE" sz="2000" b="1" dirty="0">
                <a:latin typeface="Arial" pitchFamily="34" charset="0"/>
                <a:cs typeface="Arial" pitchFamily="34" charset="0"/>
              </a:rPr>
              <a:t>figura, una aplicación de la ley de Kirchhoff alrededor de la trayectoria</a:t>
            </a:r>
          </a:p>
          <a:p>
            <a:r>
              <a:rPr lang="es-PE" sz="2000" b="1" dirty="0">
                <a:latin typeface="Arial" pitchFamily="34" charset="0"/>
                <a:cs typeface="Arial" pitchFamily="34" charset="0"/>
              </a:rPr>
              <a:t>de conductancia resultaría</a:t>
            </a:r>
          </a:p>
        </p:txBody>
      </p:sp>
    </p:spTree>
    <p:extLst>
      <p:ext uri="{BB962C8B-B14F-4D97-AF65-F5344CB8AC3E}">
        <p14:creationId xmlns:p14="http://schemas.microsoft.com/office/powerpoint/2010/main" val="27191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rId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340767"/>
            <a:ext cx="5677556" cy="230425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228184" y="1700808"/>
            <a:ext cx="2646040" cy="1015663"/>
          </a:xfrm>
          <a:prstGeom prst="rect">
            <a:avLst/>
          </a:prstGeom>
        </p:spPr>
        <p:txBody>
          <a:bodyPr wrap="square">
            <a:spAutoFit/>
          </a:bodyPr>
          <a:lstStyle/>
          <a:p>
            <a:r>
              <a:rPr lang="es-PE" sz="2000" b="1" dirty="0">
                <a:latin typeface="Arial" pitchFamily="34" charset="0"/>
                <a:cs typeface="Arial" pitchFamily="34" charset="0"/>
              </a:rPr>
              <a:t>Vi – VT – Vo – VT = 0</a:t>
            </a:r>
          </a:p>
          <a:p>
            <a:r>
              <a:rPr lang="es-PE" sz="2000" b="1" dirty="0">
                <a:latin typeface="Arial" pitchFamily="34" charset="0"/>
                <a:cs typeface="Arial" pitchFamily="34" charset="0"/>
              </a:rPr>
              <a:t>Vo = Vi - 2VT</a:t>
            </a:r>
          </a:p>
        </p:txBody>
      </p:sp>
      <p:sp>
        <p:nvSpPr>
          <p:cNvPr id="5" name="4 Rectángulo"/>
          <p:cNvSpPr/>
          <p:nvPr/>
        </p:nvSpPr>
        <p:spPr>
          <a:xfrm>
            <a:off x="899592" y="3861048"/>
            <a:ext cx="7461956" cy="1938992"/>
          </a:xfrm>
          <a:prstGeom prst="rect">
            <a:avLst/>
          </a:prstGeom>
        </p:spPr>
        <p:txBody>
          <a:bodyPr wrap="square">
            <a:spAutoFit/>
          </a:bodyPr>
          <a:lstStyle/>
          <a:p>
            <a:r>
              <a:rPr lang="es-PE" sz="2000" b="1" dirty="0">
                <a:latin typeface="Arial" pitchFamily="34" charset="0"/>
                <a:cs typeface="Arial" pitchFamily="34" charset="0"/>
              </a:rPr>
              <a:t>El valor pico para el voltaje de salida Vo es, por tanto,</a:t>
            </a:r>
          </a:p>
          <a:p>
            <a:r>
              <a:rPr lang="es-PE" sz="2000" b="1" dirty="0">
                <a:latin typeface="Arial" pitchFamily="34" charset="0"/>
                <a:cs typeface="Arial" pitchFamily="34" charset="0"/>
              </a:rPr>
              <a:t>Vo </a:t>
            </a:r>
            <a:r>
              <a:rPr lang="es-PE" sz="2000" b="1" dirty="0" err="1">
                <a:latin typeface="Arial" pitchFamily="34" charset="0"/>
                <a:cs typeface="Arial" pitchFamily="34" charset="0"/>
              </a:rPr>
              <a:t>max</a:t>
            </a:r>
            <a:r>
              <a:rPr lang="es-PE" sz="2000" b="1" dirty="0">
                <a:latin typeface="Arial" pitchFamily="34" charset="0"/>
                <a:cs typeface="Arial" pitchFamily="34" charset="0"/>
              </a:rPr>
              <a:t> = Vm - 2VT</a:t>
            </a:r>
          </a:p>
          <a:p>
            <a:r>
              <a:rPr lang="es-PE" sz="2000" b="1" dirty="0">
                <a:latin typeface="Arial" pitchFamily="34" charset="0"/>
                <a:cs typeface="Arial" pitchFamily="34" charset="0"/>
              </a:rPr>
              <a:t>Para  las  situaciones  donde  Vm  &gt;  2VT.  Puede  aplicarse  la</a:t>
            </a:r>
          </a:p>
          <a:p>
            <a:r>
              <a:rPr lang="es-PE" sz="2000" b="1" dirty="0">
                <a:latin typeface="Arial" pitchFamily="34" charset="0"/>
                <a:cs typeface="Arial" pitchFamily="34" charset="0"/>
              </a:rPr>
              <a:t>ecuación  siguiente  para  el  valor  promedio  con  un  nivel</a:t>
            </a:r>
          </a:p>
          <a:p>
            <a:r>
              <a:rPr lang="es-PE" sz="2000" b="1" dirty="0">
                <a:latin typeface="Arial" pitchFamily="34" charset="0"/>
                <a:cs typeface="Arial" pitchFamily="34" charset="0"/>
              </a:rPr>
              <a:t>relativamente alto de precisión.</a:t>
            </a:r>
          </a:p>
        </p:txBody>
      </p:sp>
      <p:sp>
        <p:nvSpPr>
          <p:cNvPr id="6" name="5 Rectángulo"/>
          <p:cNvSpPr/>
          <p:nvPr/>
        </p:nvSpPr>
        <p:spPr>
          <a:xfrm>
            <a:off x="2915816" y="5949280"/>
            <a:ext cx="2853666" cy="400110"/>
          </a:xfrm>
          <a:prstGeom prst="rect">
            <a:avLst/>
          </a:prstGeom>
        </p:spPr>
        <p:txBody>
          <a:bodyPr wrap="none">
            <a:spAutoFit/>
          </a:bodyPr>
          <a:lstStyle/>
          <a:p>
            <a:r>
              <a:rPr lang="en-US" sz="2000" b="1" dirty="0">
                <a:latin typeface="Arial" pitchFamily="34" charset="0"/>
                <a:cs typeface="Arial" pitchFamily="34" charset="0"/>
              </a:rPr>
              <a:t>𝑉𝑑𝑐</a:t>
            </a:r>
            <a:r>
              <a:rPr lang="es-PE" sz="2000" b="1" dirty="0">
                <a:latin typeface="Arial" pitchFamily="34" charset="0"/>
                <a:cs typeface="Arial" pitchFamily="34" charset="0"/>
              </a:rPr>
              <a:t>  = 0.636  </a:t>
            </a:r>
            <a:r>
              <a:rPr lang="en-US" sz="2000" b="1" dirty="0">
                <a:latin typeface="Arial" pitchFamily="34" charset="0"/>
                <a:cs typeface="Arial" pitchFamily="34" charset="0"/>
              </a:rPr>
              <a:t>𝑉𝑚</a:t>
            </a:r>
            <a:r>
              <a:rPr lang="es-PE" sz="2000" b="1" dirty="0">
                <a:latin typeface="Arial" pitchFamily="34" charset="0"/>
                <a:cs typeface="Arial" pitchFamily="34" charset="0"/>
              </a:rPr>
              <a:t> − 2</a:t>
            </a:r>
            <a:r>
              <a:rPr lang="en-US" sz="2000" b="1" dirty="0">
                <a:latin typeface="Arial" pitchFamily="34" charset="0"/>
                <a:cs typeface="Arial" pitchFamily="34" charset="0"/>
              </a:rPr>
              <a:t>𝑉𝑇</a:t>
            </a:r>
            <a:endParaRPr lang="es-PE" sz="2000" b="1" dirty="0">
              <a:latin typeface="Arial" pitchFamily="34" charset="0"/>
              <a:cs typeface="Arial" pitchFamily="34" charset="0"/>
            </a:endParaRPr>
          </a:p>
        </p:txBody>
      </p:sp>
    </p:spTree>
    <p:extLst>
      <p:ext uri="{BB962C8B-B14F-4D97-AF65-F5344CB8AC3E}">
        <p14:creationId xmlns:p14="http://schemas.microsoft.com/office/powerpoint/2010/main" val="6665321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204864"/>
            <a:ext cx="7772400" cy="1362075"/>
          </a:xfrm>
        </p:spPr>
        <p:txBody>
          <a:bodyPr/>
          <a:lstStyle/>
          <a:p>
            <a:pPr algn="ctr"/>
            <a:r>
              <a:rPr lang="es-ES" sz="4800" b="1" u="sng" kern="1200" cap="all" dirty="0" smtClean="0">
                <a:solidFill>
                  <a:srgbClr val="002060"/>
                </a:solidFill>
                <a:latin typeface="AR JULIAN" pitchFamily="2" charset="0"/>
                <a:ea typeface="+mn-ea"/>
                <a:cs typeface="Arial" pitchFamily="34" charset="0"/>
              </a:rPr>
              <a:t>TEMA No 07</a:t>
            </a:r>
            <a:endParaRPr lang="es-ES" sz="4800" b="1" u="sng" kern="1200" cap="all"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755576" y="3789040"/>
            <a:ext cx="7772400" cy="1500187"/>
          </a:xfrm>
        </p:spPr>
        <p:txBody>
          <a:bodyPr>
            <a:normAutofit/>
          </a:bodyPr>
          <a:lstStyle/>
          <a:p>
            <a:pPr algn="ctr"/>
            <a:r>
              <a:rPr lang="es-ES" dirty="0" smtClean="0">
                <a:solidFill>
                  <a:schemeClr val="tx1"/>
                </a:solidFill>
                <a:latin typeface="Arial" pitchFamily="34" charset="0"/>
                <a:cs typeface="Arial" pitchFamily="34" charset="0"/>
              </a:rPr>
              <a:t>Diodo Zener, Características. Aplicaciones diodo de barrera Schotky. </a:t>
            </a:r>
          </a:p>
          <a:p>
            <a:pPr algn="ctr"/>
            <a:r>
              <a:rPr lang="es-ES" dirty="0" smtClean="0">
                <a:solidFill>
                  <a:schemeClr val="tx1"/>
                </a:solidFill>
                <a:latin typeface="Arial" pitchFamily="34" charset="0"/>
                <a:cs typeface="Arial" pitchFamily="34" charset="0"/>
              </a:rPr>
              <a:t>Diodo Varactores. </a:t>
            </a:r>
          </a:p>
          <a:p>
            <a:pPr algn="ctr"/>
            <a:r>
              <a:rPr lang="es-ES" dirty="0" smtClean="0">
                <a:solidFill>
                  <a:schemeClr val="tx1"/>
                </a:solidFill>
                <a:latin typeface="Arial" pitchFamily="34" charset="0"/>
                <a:cs typeface="Arial" pitchFamily="34" charset="0"/>
              </a:rPr>
              <a:t>Diodo de potencia. Diodo túnel.</a:t>
            </a:r>
            <a:endParaRPr lang="es-ES" b="1" u="sng" dirty="0" smtClean="0">
              <a:solidFill>
                <a:schemeClr val="tx1"/>
              </a:solidFill>
              <a:latin typeface="Arial" pitchFamily="34" charset="0"/>
              <a:cs typeface="Arial" pitchFamily="34" charset="0"/>
            </a:endParaRPr>
          </a:p>
          <a:p>
            <a:endParaRPr lang="es-ES" dirty="0">
              <a:solidFill>
                <a:schemeClr val="tx1"/>
              </a:solidFill>
            </a:endParaRPr>
          </a:p>
        </p:txBody>
      </p:sp>
      <p:sp>
        <p:nvSpPr>
          <p:cNvPr id="5" name="4 Rectángulo"/>
          <p:cNvSpPr/>
          <p:nvPr/>
        </p:nvSpPr>
        <p:spPr>
          <a:xfrm>
            <a:off x="251520" y="5661248"/>
            <a:ext cx="8892480" cy="830997"/>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 </a:t>
            </a:r>
            <a:r>
              <a:rPr lang="es-ES" sz="2400" dirty="0" smtClean="0">
                <a:solidFill>
                  <a:srgbClr val="002060"/>
                </a:solidFill>
                <a:latin typeface="Arial" pitchFamily="34" charset="0"/>
                <a:cs typeface="Arial" pitchFamily="34" charset="0"/>
              </a:rPr>
              <a:t>Explicar que indica la curva de características de los diodos </a:t>
            </a:r>
            <a:r>
              <a:rPr lang="es-ES" sz="2400" dirty="0" err="1" smtClean="0">
                <a:solidFill>
                  <a:srgbClr val="002060"/>
                </a:solidFill>
                <a:latin typeface="Arial" pitchFamily="34" charset="0"/>
                <a:cs typeface="Arial" pitchFamily="34" charset="0"/>
              </a:rPr>
              <a:t>Zener</a:t>
            </a:r>
            <a:r>
              <a:rPr lang="es-ES" sz="2400" dirty="0" smtClean="0">
                <a:solidFill>
                  <a:srgbClr val="002060"/>
                </a:solidFill>
                <a:latin typeface="Arial" pitchFamily="34" charset="0"/>
                <a:cs typeface="Arial" pitchFamily="34" charset="0"/>
              </a:rPr>
              <a:t>, Túnel, Varactor y otros.</a:t>
            </a:r>
          </a:p>
        </p:txBody>
      </p:sp>
    </p:spTree>
    <p:extLst>
      <p:ext uri="{BB962C8B-B14F-4D97-AF65-F5344CB8AC3E}">
        <p14:creationId xmlns:p14="http://schemas.microsoft.com/office/powerpoint/2010/main" val="3567061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366668"/>
            <a:ext cx="8712968" cy="5491332"/>
          </a:xfrm>
        </p:spPr>
        <p:txBody>
          <a:bodyPr>
            <a:normAutofit/>
          </a:bodyPr>
          <a:lstStyle/>
          <a:p>
            <a:pPr>
              <a:buNone/>
            </a:pPr>
            <a:r>
              <a:rPr lang="es-ES" sz="1500" dirty="0" smtClean="0">
                <a:latin typeface="Arial" pitchFamily="34" charset="0"/>
                <a:cs typeface="Arial" pitchFamily="34" charset="0"/>
              </a:rPr>
              <a:t>Tanto el material tipo N como el tipo P se forma mediante la adición mediante un numero predeterminado de átomos e impurezas al germanio o al silicio. El tipo n se crea atreves de la introducción de elementos de impurezas que poseen cinco electrones de valencia.</a:t>
            </a:r>
            <a:br>
              <a:rPr lang="es-ES" sz="1500" dirty="0" smtClean="0">
                <a:latin typeface="Arial" pitchFamily="34" charset="0"/>
                <a:cs typeface="Arial" pitchFamily="34" charset="0"/>
              </a:rPr>
            </a:br>
            <a:r>
              <a:rPr lang="es-ES" sz="1500" dirty="0" smtClean="0">
                <a:latin typeface="Arial" pitchFamily="34" charset="0"/>
                <a:cs typeface="Arial" pitchFamily="34" charset="0"/>
              </a:rPr>
              <a:t>Un Semiconductor tipo N se obtiene llevando a cabo un proceso de dopado añadiendo un cierto tipo de átomos al semiconductor para poder aumentar el número de portadores de carga libres (en este caso negativas o electrones).</a:t>
            </a:r>
          </a:p>
          <a:p>
            <a:r>
              <a:rPr lang="es-ES" sz="1500" dirty="0" smtClean="0">
                <a:latin typeface="Arial" pitchFamily="34" charset="0"/>
                <a:cs typeface="Arial" pitchFamily="34" charset="0"/>
              </a:rPr>
              <a:t>Cuando el material dopante es añadido, éste aporta sus electrones más débilmente vinculados a los átomos del semiconductor. Este tipo de agente dopante es también conocido como material donante ya que da algunos de sus electrones.</a:t>
            </a:r>
          </a:p>
          <a:p>
            <a:r>
              <a:rPr lang="es-ES" sz="1500" b="1" dirty="0" smtClean="0">
                <a:latin typeface="Arial" pitchFamily="34" charset="0"/>
                <a:cs typeface="Arial" pitchFamily="34" charset="0"/>
              </a:rPr>
              <a:t>El propósito del dopaje tipo n es el de producir abundancia de electrones portadores en el material</a:t>
            </a:r>
            <a:r>
              <a:rPr lang="es-ES" sz="1500" dirty="0" smtClean="0">
                <a:latin typeface="Arial" pitchFamily="34" charset="0"/>
                <a:cs typeface="Arial" pitchFamily="34" charset="0"/>
              </a:rPr>
              <a:t>. </a:t>
            </a:r>
          </a:p>
          <a:p>
            <a:r>
              <a:rPr lang="es-PE" sz="1500" b="1" i="1" dirty="0" smtClean="0">
                <a:latin typeface="Arial" pitchFamily="34" charset="0"/>
                <a:cs typeface="Arial" pitchFamily="34" charset="0"/>
              </a:rPr>
              <a:t>En cuanto a la conductividad del material, esta aumenta de una forma muy elevada, por ejemplo; introduciendo sólo un átomo donador por cada 1000 átomos de silicio, la conductividad es 24100 veces mayor que la del silicio puro.</a:t>
            </a:r>
            <a:endParaRPr lang="es-ES" sz="1500" dirty="0" smtClean="0">
              <a:latin typeface="Arial" pitchFamily="34" charset="0"/>
              <a:cs typeface="Arial" pitchFamily="34" charset="0"/>
            </a:endParaRPr>
          </a:p>
          <a:p>
            <a:endParaRPr lang="es-ES" dirty="0" smtClean="0">
              <a:latin typeface="Arial" pitchFamily="34" charset="0"/>
              <a:cs typeface="Arial" pitchFamily="34" charset="0"/>
            </a:endParaRPr>
          </a:p>
          <a:p>
            <a:endParaRPr lang="es-ES" dirty="0"/>
          </a:p>
        </p:txBody>
      </p:sp>
      <p:pic>
        <p:nvPicPr>
          <p:cNvPr id="4" name="Picture" descr="A description..."/>
          <p:cNvPicPr/>
          <p:nvPr/>
        </p:nvPicPr>
        <p:blipFill>
          <a:blip r:embed="rId2" cstate="print"/>
          <a:srcRect/>
          <a:stretch>
            <a:fillRect/>
          </a:stretch>
        </p:blipFill>
        <p:spPr bwMode="auto">
          <a:xfrm>
            <a:off x="2051720" y="4869160"/>
            <a:ext cx="4714908" cy="1784810"/>
          </a:xfrm>
          <a:prstGeom prst="rect">
            <a:avLst/>
          </a:prstGeom>
          <a:noFill/>
          <a:ln w="9525">
            <a:noFill/>
            <a:miter lim="800000"/>
            <a:headEnd/>
            <a:tailEnd/>
          </a:ln>
        </p:spPr>
      </p:pic>
      <p:sp>
        <p:nvSpPr>
          <p:cNvPr id="6" name="1 Título"/>
          <p:cNvSpPr>
            <a:spLocks noGrp="1"/>
          </p:cNvSpPr>
          <p:nvPr>
            <p:ph type="title"/>
          </p:nvPr>
        </p:nvSpPr>
        <p:spPr>
          <a:xfrm>
            <a:off x="633413" y="319088"/>
            <a:ext cx="7896225" cy="563562"/>
          </a:xfrm>
        </p:spPr>
        <p:txBody>
          <a:bodyPr/>
          <a:lstStyle/>
          <a:p>
            <a:r>
              <a:rPr lang="es-PE" sz="4000" b="1" u="sng" dirty="0" smtClean="0">
                <a:latin typeface="Arial" pitchFamily="34" charset="0"/>
                <a:cs typeface="Arial" pitchFamily="34" charset="0"/>
              </a:rPr>
              <a:t>Material tipo N</a:t>
            </a:r>
            <a:endParaRPr lang="es-ES" sz="4000" b="1" u="sng"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229600" cy="6181748"/>
          </a:xfrm>
        </p:spPr>
        <p:txBody>
          <a:bodyPr>
            <a:normAutofit/>
          </a:bodyPr>
          <a:lstStyle/>
          <a:p>
            <a:endParaRPr lang="es-PE" sz="1800" b="1" dirty="0" smtClean="0"/>
          </a:p>
          <a:p>
            <a:pPr>
              <a:buNone/>
            </a:pPr>
            <a:endParaRPr lang="es-PE" sz="1800" b="1" dirty="0" smtClean="0"/>
          </a:p>
          <a:p>
            <a:pPr>
              <a:buNone/>
            </a:pPr>
            <a:r>
              <a:rPr lang="es-PE" sz="2000" b="1" u="sng" dirty="0" smtClean="0"/>
              <a:t>INTRODUCCIÓN</a:t>
            </a:r>
          </a:p>
          <a:p>
            <a:endParaRPr lang="es-ES" sz="1800" b="1" dirty="0" smtClean="0"/>
          </a:p>
          <a:p>
            <a:r>
              <a:rPr lang="es-PE" sz="1500" dirty="0" smtClean="0">
                <a:latin typeface="Arial" pitchFamily="34" charset="0"/>
                <a:cs typeface="Arial" pitchFamily="34" charset="0"/>
              </a:rPr>
              <a:t>Hemos visto que un diodo semiconductor normal puede estar polarizado tanto en directa como inversamente.</a:t>
            </a:r>
            <a:endParaRPr lang="es-ES" sz="1500" dirty="0" smtClean="0">
              <a:latin typeface="Arial" pitchFamily="34" charset="0"/>
              <a:cs typeface="Arial" pitchFamily="34" charset="0"/>
            </a:endParaRPr>
          </a:p>
          <a:p>
            <a:pPr lvl="0"/>
            <a:r>
              <a:rPr lang="es-PE" sz="1500" dirty="0" smtClean="0">
                <a:latin typeface="Arial" pitchFamily="34" charset="0"/>
                <a:cs typeface="Arial" pitchFamily="34" charset="0"/>
              </a:rPr>
              <a:t>En directa se comporta como una pequeña resistencia.</a:t>
            </a:r>
            <a:endParaRPr lang="es-ES" sz="1500" dirty="0" smtClean="0">
              <a:latin typeface="Arial" pitchFamily="34" charset="0"/>
              <a:cs typeface="Arial" pitchFamily="34" charset="0"/>
            </a:endParaRPr>
          </a:p>
          <a:p>
            <a:pPr lvl="0"/>
            <a:r>
              <a:rPr lang="es-PE" sz="1500" dirty="0" smtClean="0">
                <a:latin typeface="Arial" pitchFamily="34" charset="0"/>
                <a:cs typeface="Arial" pitchFamily="34" charset="0"/>
              </a:rPr>
              <a:t>En inversa se comporta como una gran resistencia.</a:t>
            </a:r>
            <a:endParaRPr lang="es-ES" sz="1500" dirty="0" smtClean="0">
              <a:latin typeface="Arial" pitchFamily="34" charset="0"/>
              <a:cs typeface="Arial" pitchFamily="34" charset="0"/>
            </a:endParaRPr>
          </a:p>
          <a:p>
            <a:r>
              <a:rPr lang="es-PE" sz="1500" dirty="0" smtClean="0">
                <a:latin typeface="Arial" pitchFamily="34" charset="0"/>
                <a:cs typeface="Arial" pitchFamily="34" charset="0"/>
              </a:rPr>
              <a:t>Veremos ahora un diodo de especiales características que recibe el nombre de diodo zener</a:t>
            </a:r>
            <a:endParaRPr lang="es-ES" sz="1500" dirty="0" smtClean="0">
              <a:latin typeface="Arial" pitchFamily="34" charset="0"/>
              <a:cs typeface="Arial" pitchFamily="34" charset="0"/>
            </a:endParaRPr>
          </a:p>
          <a:p>
            <a:r>
              <a:rPr lang="es-PE" sz="1500" dirty="0" smtClean="0">
                <a:latin typeface="Arial" pitchFamily="34" charset="0"/>
                <a:cs typeface="Arial" pitchFamily="34" charset="0"/>
              </a:rPr>
              <a:t>El diodo zener trabaja exclusivamente en la zona de característica inversa y, en particular, en la zona del punto de ruptura de su característica inversa</a:t>
            </a:r>
            <a:endParaRPr lang="es-ES" sz="1500" dirty="0" smtClean="0">
              <a:latin typeface="Arial" pitchFamily="34" charset="0"/>
              <a:cs typeface="Arial" pitchFamily="34" charset="0"/>
            </a:endParaRPr>
          </a:p>
          <a:p>
            <a:r>
              <a:rPr lang="es-PE" sz="1500" dirty="0" smtClean="0">
                <a:latin typeface="Arial" pitchFamily="34" charset="0"/>
                <a:cs typeface="Arial" pitchFamily="34" charset="0"/>
              </a:rPr>
              <a:t>Esta tensión de ruptura depende de las características de construcción del diodo, se fabrican desde 2 a 200 voltios. Polarizado en directa actúa como un diodo normal y por tanto no se utiliza en dicho estado</a:t>
            </a:r>
          </a:p>
          <a:p>
            <a:endParaRPr lang="es-ES" dirty="0" smtClean="0"/>
          </a:p>
          <a:p>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2915816" y="5085184"/>
            <a:ext cx="2652606" cy="1214446"/>
          </a:xfrm>
          <a:prstGeom prst="rect">
            <a:avLst/>
          </a:prstGeom>
          <a:noFill/>
          <a:ln w="9525">
            <a:noFill/>
            <a:miter lim="800000"/>
            <a:headEnd/>
            <a:tailEnd/>
          </a:ln>
          <a:effectLst/>
        </p:spPr>
      </p:pic>
      <p:sp>
        <p:nvSpPr>
          <p:cNvPr id="4" name="3 Rectángulo"/>
          <p:cNvSpPr/>
          <p:nvPr/>
        </p:nvSpPr>
        <p:spPr>
          <a:xfrm>
            <a:off x="4572000" y="260648"/>
            <a:ext cx="4572000" cy="707886"/>
          </a:xfrm>
          <a:prstGeom prst="rect">
            <a:avLst/>
          </a:prstGeom>
        </p:spPr>
        <p:txBody>
          <a:bodyPr>
            <a:spAutoFit/>
          </a:bodyPr>
          <a:lstStyle/>
          <a:p>
            <a:endParaRPr lang="es-PE" sz="1200" b="1" dirty="0" smtClean="0"/>
          </a:p>
          <a:p>
            <a:pPr algn="r">
              <a:buNone/>
            </a:pPr>
            <a:r>
              <a:rPr lang="es-PE" sz="2800" b="1" u="sng" dirty="0" smtClean="0">
                <a:solidFill>
                  <a:schemeClr val="bg1"/>
                </a:solidFill>
              </a:rPr>
              <a:t>DIODO ZENER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7800" y="476672"/>
            <a:ext cx="7696200" cy="519113"/>
          </a:xfrm>
        </p:spPr>
        <p:txBody>
          <a:bodyPr>
            <a:normAutofit fontScale="90000"/>
          </a:bodyPr>
          <a:lstStyle/>
          <a:p>
            <a:r>
              <a:rPr lang="es-ES_tradnl" sz="3200" b="1" u="sng" dirty="0"/>
              <a:t>El diodo – Efecto zener</a:t>
            </a:r>
          </a:p>
        </p:txBody>
      </p:sp>
      <p:sp>
        <p:nvSpPr>
          <p:cNvPr id="5" name="Text Box 6"/>
          <p:cNvSpPr txBox="1">
            <a:spLocks noChangeArrowheads="1"/>
          </p:cNvSpPr>
          <p:nvPr/>
        </p:nvSpPr>
        <p:spPr bwMode="auto">
          <a:xfrm>
            <a:off x="4643438" y="1268413"/>
            <a:ext cx="3889375" cy="4130361"/>
          </a:xfrm>
          <a:prstGeom prst="rect">
            <a:avLst/>
          </a:prstGeom>
          <a:noFill/>
          <a:ln w="9525">
            <a:noFill/>
            <a:miter lim="800000"/>
            <a:headEnd/>
            <a:tailEnd/>
          </a:ln>
          <a:effectLst/>
        </p:spPr>
        <p:txBody>
          <a:bodyPr>
            <a:spAutoFit/>
          </a:bodyPr>
          <a:lstStyle/>
          <a:p>
            <a:pPr marL="342900" indent="-342900" algn="just" fontAlgn="base">
              <a:spcBef>
                <a:spcPct val="20000"/>
              </a:spcBef>
              <a:spcAft>
                <a:spcPct val="0"/>
              </a:spcAft>
              <a:buClr>
                <a:schemeClr val="hlink"/>
              </a:buClr>
              <a:buFont typeface="Wingdings" pitchFamily="2" charset="2"/>
              <a:buChar char="v"/>
            </a:pPr>
            <a:r>
              <a:rPr lang="es-ES_tradnl" sz="1600" b="1" dirty="0">
                <a:latin typeface="Arial" pitchFamily="34" charset="0"/>
                <a:cs typeface="Arial" pitchFamily="34" charset="0"/>
              </a:rPr>
              <a:t>Si un voltaje negativo suficientemente elevado es aplicado, la juntura PN experimentara una rápida avalancha y conducirá en la dirección inversa.</a:t>
            </a:r>
          </a:p>
          <a:p>
            <a:pPr marL="342900" indent="-342900" algn="just" fontAlgn="base">
              <a:spcBef>
                <a:spcPct val="20000"/>
              </a:spcBef>
              <a:spcAft>
                <a:spcPct val="0"/>
              </a:spcAft>
              <a:buClr>
                <a:schemeClr val="hlink"/>
              </a:buClr>
              <a:buFont typeface="Wingdings" pitchFamily="2" charset="2"/>
              <a:buChar char="v"/>
            </a:pPr>
            <a:r>
              <a:rPr lang="es-ES_tradnl" sz="1600" b="1" dirty="0">
                <a:latin typeface="Arial" pitchFamily="34" charset="0"/>
                <a:cs typeface="Arial" pitchFamily="34" charset="0"/>
              </a:rPr>
              <a:t>Los electrones de valencia que son liberados bajo la influencia del campo eléctrico aplicado, son acelerados colisionando con otros electrones creando una avalancha.</a:t>
            </a:r>
          </a:p>
          <a:p>
            <a:pPr marL="342900" indent="-342900" algn="just" fontAlgn="base">
              <a:spcBef>
                <a:spcPct val="20000"/>
              </a:spcBef>
              <a:spcAft>
                <a:spcPct val="0"/>
              </a:spcAft>
              <a:buClr>
                <a:schemeClr val="hlink"/>
              </a:buClr>
              <a:buFont typeface="Wingdings" pitchFamily="2" charset="2"/>
              <a:buChar char="v"/>
            </a:pPr>
            <a:r>
              <a:rPr lang="es-ES_tradnl" sz="1600" b="1" dirty="0">
                <a:latin typeface="Arial" pitchFamily="34" charset="0"/>
                <a:cs typeface="Arial" pitchFamily="34" charset="0"/>
              </a:rPr>
              <a:t>En esta región, pequeños cambios en el voltaje aplicado pueden causar grandes variaciones de corriente. </a:t>
            </a:r>
          </a:p>
        </p:txBody>
      </p:sp>
      <p:sp>
        <p:nvSpPr>
          <p:cNvPr id="6" name="Text Box 8"/>
          <p:cNvSpPr txBox="1">
            <a:spLocks noChangeArrowheads="1"/>
          </p:cNvSpPr>
          <p:nvPr/>
        </p:nvSpPr>
        <p:spPr bwMode="auto">
          <a:xfrm>
            <a:off x="755576" y="4643446"/>
            <a:ext cx="3340149" cy="2308324"/>
          </a:xfrm>
          <a:prstGeom prst="rect">
            <a:avLst/>
          </a:prstGeom>
          <a:noFill/>
          <a:ln w="9525">
            <a:noFill/>
            <a:miter lim="800000"/>
            <a:headEnd/>
            <a:tailEnd/>
          </a:ln>
          <a:effectLst/>
        </p:spPr>
        <p:txBody>
          <a:bodyPr wrap="square">
            <a:spAutoFit/>
          </a:bodyPr>
          <a:lstStyle/>
          <a:p>
            <a:pPr marL="342900" indent="-342900" algn="just" fontAlgn="base">
              <a:spcBef>
                <a:spcPct val="20000"/>
              </a:spcBef>
              <a:spcAft>
                <a:spcPct val="0"/>
              </a:spcAft>
              <a:buClr>
                <a:schemeClr val="hlink"/>
              </a:buClr>
              <a:buFont typeface="Wingdings" pitchFamily="2" charset="2"/>
              <a:buChar char="v"/>
            </a:pPr>
            <a:r>
              <a:rPr lang="es-ES_tradnl" b="1" dirty="0">
                <a:latin typeface="Arial" pitchFamily="34" charset="0"/>
                <a:cs typeface="Arial" pitchFamily="34" charset="0"/>
              </a:rPr>
              <a:t>Modificando el espesor de la capa donde el voltaje es aplicado, el efecto zener puede ocurrir a tensiones inversas desde los 4 volts hasta cientos de volts.</a:t>
            </a:r>
          </a:p>
        </p:txBody>
      </p:sp>
      <p:pic>
        <p:nvPicPr>
          <p:cNvPr id="7" name="Picture 5" descr="diod9"/>
          <p:cNvPicPr>
            <a:picLocks noChangeAspect="1" noChangeArrowheads="1"/>
          </p:cNvPicPr>
          <p:nvPr/>
        </p:nvPicPr>
        <p:blipFill>
          <a:blip r:embed="rId2" cstate="print"/>
          <a:srcRect/>
          <a:stretch>
            <a:fillRect/>
          </a:stretch>
        </p:blipFill>
        <p:spPr bwMode="auto">
          <a:xfrm>
            <a:off x="500034" y="1643050"/>
            <a:ext cx="3581400" cy="269557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596" y="0"/>
            <a:ext cx="8229600" cy="1143000"/>
          </a:xfrm>
        </p:spPr>
        <p:txBody>
          <a:bodyPr>
            <a:normAutofit fontScale="90000"/>
          </a:bodyPr>
          <a:lstStyle/>
          <a:p>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dirty="0" smtClean="0"/>
              <a:t/>
            </a:r>
            <a:br>
              <a:rPr lang="es-ES" dirty="0" smtClean="0"/>
            </a:br>
            <a:r>
              <a:rPr lang="es-ES" b="1" dirty="0" smtClean="0"/>
              <a:t> </a:t>
            </a:r>
            <a:r>
              <a:rPr lang="es-ES" sz="3600" b="1" dirty="0" smtClean="0"/>
              <a:t>FUNCIONAMIENTO DEL DIODO ZENER</a:t>
            </a:r>
            <a:endParaRPr lang="es-ES" sz="3600" dirty="0"/>
          </a:p>
        </p:txBody>
      </p:sp>
      <p:sp>
        <p:nvSpPr>
          <p:cNvPr id="3" name="2 Marcador de contenido"/>
          <p:cNvSpPr>
            <a:spLocks noGrp="1"/>
          </p:cNvSpPr>
          <p:nvPr>
            <p:ph sz="quarter" idx="2"/>
          </p:nvPr>
        </p:nvSpPr>
        <p:spPr>
          <a:xfrm>
            <a:off x="251520" y="1196752"/>
            <a:ext cx="4534794" cy="5472608"/>
          </a:xfrm>
        </p:spPr>
        <p:txBody>
          <a:bodyPr>
            <a:normAutofit fontScale="40000" lnSpcReduction="20000"/>
          </a:bodyPr>
          <a:lstStyle/>
          <a:p>
            <a:pPr lvl="1" algn="just"/>
            <a:endParaRPr lang="es-ES" sz="2500" dirty="0" smtClean="0"/>
          </a:p>
          <a:p>
            <a:pPr algn="just"/>
            <a:r>
              <a:rPr lang="es-ES" sz="3400" dirty="0" smtClean="0">
                <a:latin typeface="Arial" pitchFamily="34" charset="0"/>
                <a:cs typeface="Arial" pitchFamily="34" charset="0"/>
              </a:rPr>
              <a:t>Tres son las características que diferencian a los diversos diodos Zener entre si:</a:t>
            </a:r>
          </a:p>
          <a:p>
            <a:pPr algn="just"/>
            <a:r>
              <a:rPr lang="es-ES" sz="3400" dirty="0" smtClean="0">
                <a:latin typeface="Arial" pitchFamily="34" charset="0"/>
                <a:cs typeface="Arial" pitchFamily="34" charset="0"/>
              </a:rPr>
              <a:t>a.- Tensiones de polarización inversa, conocida como </a:t>
            </a:r>
            <a:r>
              <a:rPr lang="es-ES" sz="3400" b="1" dirty="0" smtClean="0">
                <a:latin typeface="Arial" pitchFamily="34" charset="0"/>
                <a:cs typeface="Arial" pitchFamily="34" charset="0"/>
              </a:rPr>
              <a:t>tensión </a:t>
            </a:r>
            <a:r>
              <a:rPr lang="es-ES" sz="3400" b="1" dirty="0" err="1" smtClean="0">
                <a:latin typeface="Arial" pitchFamily="34" charset="0"/>
                <a:cs typeface="Arial" pitchFamily="34" charset="0"/>
              </a:rPr>
              <a:t>zener</a:t>
            </a:r>
            <a:r>
              <a:rPr lang="es-ES" sz="3400" dirty="0" smtClean="0">
                <a:latin typeface="Arial" pitchFamily="34" charset="0"/>
                <a:cs typeface="Arial" pitchFamily="34" charset="0"/>
              </a:rPr>
              <a:t>.- Es la tensión que el </a:t>
            </a:r>
            <a:r>
              <a:rPr lang="es-ES" sz="3400" dirty="0" err="1" smtClean="0">
                <a:latin typeface="Arial" pitchFamily="34" charset="0"/>
                <a:cs typeface="Arial" pitchFamily="34" charset="0"/>
              </a:rPr>
              <a:t>zener</a:t>
            </a:r>
            <a:r>
              <a:rPr lang="es-ES" sz="3400" dirty="0" smtClean="0">
                <a:latin typeface="Arial" pitchFamily="34" charset="0"/>
                <a:cs typeface="Arial" pitchFamily="34" charset="0"/>
              </a:rPr>
              <a:t> va a mantener constante.</a:t>
            </a:r>
          </a:p>
          <a:p>
            <a:pPr algn="just"/>
            <a:r>
              <a:rPr lang="es-ES" sz="3400" dirty="0" smtClean="0">
                <a:latin typeface="Arial" pitchFamily="34" charset="0"/>
                <a:cs typeface="Arial" pitchFamily="34" charset="0"/>
              </a:rPr>
              <a:t>b.- </a:t>
            </a:r>
            <a:r>
              <a:rPr lang="es-ES" sz="3400" b="1" dirty="0" smtClean="0">
                <a:latin typeface="Arial" pitchFamily="34" charset="0"/>
                <a:cs typeface="Arial" pitchFamily="34" charset="0"/>
              </a:rPr>
              <a:t>Corriente mínima de funcionamiento</a:t>
            </a:r>
            <a:r>
              <a:rPr lang="es-ES" sz="3400" dirty="0" smtClean="0">
                <a:latin typeface="Arial" pitchFamily="34" charset="0"/>
                <a:cs typeface="Arial" pitchFamily="34" charset="0"/>
              </a:rPr>
              <a:t>.- Si la corriente a través del </a:t>
            </a:r>
            <a:r>
              <a:rPr lang="es-ES" sz="3400" dirty="0" err="1" smtClean="0">
                <a:latin typeface="Arial" pitchFamily="34" charset="0"/>
                <a:cs typeface="Arial" pitchFamily="34" charset="0"/>
              </a:rPr>
              <a:t>zener</a:t>
            </a:r>
            <a:r>
              <a:rPr lang="es-ES" sz="3400" dirty="0" smtClean="0">
                <a:latin typeface="Arial" pitchFamily="34" charset="0"/>
                <a:cs typeface="Arial" pitchFamily="34" charset="0"/>
              </a:rPr>
              <a:t> es menor, no hay seguridad en que el Zener mantenga constante la tensión en sus bornes</a:t>
            </a:r>
          </a:p>
          <a:p>
            <a:pPr algn="just"/>
            <a:r>
              <a:rPr lang="es-ES" sz="3400" dirty="0" smtClean="0">
                <a:latin typeface="Arial" pitchFamily="34" charset="0"/>
                <a:cs typeface="Arial" pitchFamily="34" charset="0"/>
              </a:rPr>
              <a:t>c.- </a:t>
            </a:r>
            <a:r>
              <a:rPr lang="es-ES" sz="3400" b="1" dirty="0" smtClean="0">
                <a:latin typeface="Arial" pitchFamily="34" charset="0"/>
                <a:cs typeface="Arial" pitchFamily="34" charset="0"/>
              </a:rPr>
              <a:t>Potencia máxima de disipación</a:t>
            </a:r>
            <a:r>
              <a:rPr lang="es-ES" sz="3400" dirty="0" smtClean="0">
                <a:latin typeface="Arial" pitchFamily="34" charset="0"/>
                <a:cs typeface="Arial" pitchFamily="34" charset="0"/>
              </a:rPr>
              <a:t>. Puesto que la tensión es constante, nos indica el máximo valor de la corriente que puede soportar el Zener.</a:t>
            </a:r>
          </a:p>
          <a:p>
            <a:pPr algn="just"/>
            <a:r>
              <a:rPr lang="es-ES" sz="3400" dirty="0" smtClean="0">
                <a:latin typeface="Arial" pitchFamily="34" charset="0"/>
                <a:cs typeface="Arial" pitchFamily="34" charset="0"/>
              </a:rPr>
              <a:t>Por tanto el Zener es un diodo que al polarizarlo inversamente mantiene constante la tensión en sus bornes a un valor llamado tensión de Zener, pudiendo variar la corriente que lo atraviesa entre el margen de valores comprendidos entre el valor mínimo de funcionamiento y el correspondiente a la potencia de </a:t>
            </a:r>
            <a:r>
              <a:rPr lang="es-ES" sz="3400" dirty="0" err="1" smtClean="0">
                <a:latin typeface="Arial" pitchFamily="34" charset="0"/>
                <a:cs typeface="Arial" pitchFamily="34" charset="0"/>
              </a:rPr>
              <a:t>zener</a:t>
            </a:r>
            <a:r>
              <a:rPr lang="es-ES" sz="3400" dirty="0" smtClean="0">
                <a:latin typeface="Arial" pitchFamily="34" charset="0"/>
                <a:cs typeface="Arial" pitchFamily="34" charset="0"/>
              </a:rPr>
              <a:t> máxima que puede disipar. Si superamos el </a:t>
            </a:r>
            <a:r>
              <a:rPr lang="es-ES" sz="2900" dirty="0" smtClean="0">
                <a:latin typeface="Arial" pitchFamily="34" charset="0"/>
                <a:cs typeface="Arial" pitchFamily="34" charset="0"/>
              </a:rPr>
              <a:t>valor de esta corriente el </a:t>
            </a:r>
            <a:r>
              <a:rPr lang="es-ES" sz="2900" dirty="0" err="1" smtClean="0">
                <a:latin typeface="Arial" pitchFamily="34" charset="0"/>
                <a:cs typeface="Arial" pitchFamily="34" charset="0"/>
              </a:rPr>
              <a:t>zener</a:t>
            </a:r>
            <a:r>
              <a:rPr lang="es-ES" sz="2900" dirty="0" smtClean="0">
                <a:latin typeface="Arial" pitchFamily="34" charset="0"/>
                <a:cs typeface="Arial" pitchFamily="34" charset="0"/>
              </a:rPr>
              <a:t> se destruye.</a:t>
            </a:r>
          </a:p>
          <a:p>
            <a:endParaRPr lang="es-ES" dirty="0"/>
          </a:p>
        </p:txBody>
      </p:sp>
      <p:pic>
        <p:nvPicPr>
          <p:cNvPr id="4" name="3 Imagen" descr="http://www.ifent.org/lecciones/zener/imagenes/graficozener.gif"/>
          <p:cNvPicPr/>
          <p:nvPr/>
        </p:nvPicPr>
        <p:blipFill>
          <a:blip r:embed="rId2" cstate="print"/>
          <a:srcRect/>
          <a:stretch>
            <a:fillRect/>
          </a:stretch>
        </p:blipFill>
        <p:spPr bwMode="auto">
          <a:xfrm>
            <a:off x="5429256" y="1285860"/>
            <a:ext cx="2360295" cy="1584325"/>
          </a:xfrm>
          <a:prstGeom prst="rect">
            <a:avLst/>
          </a:prstGeom>
          <a:noFill/>
          <a:ln w="9525">
            <a:noFill/>
            <a:miter lim="800000"/>
            <a:headEnd/>
            <a:tailEnd/>
          </a:ln>
        </p:spPr>
      </p:pic>
      <p:pic>
        <p:nvPicPr>
          <p:cNvPr id="9" name="8 Imagen" descr="http://www.ifent.org/lecciones/zener/imagenes/zener_curva.gif"/>
          <p:cNvPicPr/>
          <p:nvPr/>
        </p:nvPicPr>
        <p:blipFill>
          <a:blip r:embed="rId3" cstate="print"/>
          <a:srcRect/>
          <a:stretch>
            <a:fillRect/>
          </a:stretch>
        </p:blipFill>
        <p:spPr bwMode="auto">
          <a:xfrm>
            <a:off x="5214942" y="3143248"/>
            <a:ext cx="3636645" cy="2402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890566"/>
            <a:ext cx="8229600" cy="5967434"/>
          </a:xfrm>
        </p:spPr>
        <p:txBody>
          <a:bodyPr>
            <a:normAutofit fontScale="92500" lnSpcReduction="10000"/>
          </a:bodyPr>
          <a:lstStyle/>
          <a:p>
            <a:pPr>
              <a:buNone/>
            </a:pPr>
            <a:endParaRPr lang="es-ES" sz="1700" dirty="0" smtClean="0">
              <a:latin typeface="Arial" pitchFamily="34" charset="0"/>
              <a:cs typeface="Arial" pitchFamily="34" charset="0"/>
            </a:endParaRPr>
          </a:p>
          <a:p>
            <a:pPr>
              <a:buNone/>
            </a:pPr>
            <a:r>
              <a:rPr lang="es-PE" sz="1700" dirty="0" smtClean="0">
                <a:latin typeface="Arial" pitchFamily="34" charset="0"/>
                <a:cs typeface="Arial" pitchFamily="34" charset="0"/>
              </a:rPr>
              <a:t>Modos de polarizar un transistor bipolar.</a:t>
            </a:r>
            <a:endParaRPr lang="es-ES" sz="1700" dirty="0" smtClean="0">
              <a:latin typeface="Arial" pitchFamily="34" charset="0"/>
              <a:cs typeface="Arial" pitchFamily="34" charset="0"/>
            </a:endParaRPr>
          </a:p>
          <a:p>
            <a:pPr>
              <a:buNone/>
            </a:pPr>
            <a:r>
              <a:rPr lang="es-PE" sz="1700" dirty="0" smtClean="0">
                <a:latin typeface="Arial" pitchFamily="34" charset="0"/>
                <a:cs typeface="Arial" pitchFamily="34" charset="0"/>
              </a:rPr>
              <a:t>• Polarización fija o de base</a:t>
            </a:r>
            <a:endParaRPr lang="es-ES" sz="1700" dirty="0" smtClean="0">
              <a:latin typeface="Arial" pitchFamily="34" charset="0"/>
              <a:cs typeface="Arial" pitchFamily="34" charset="0"/>
            </a:endParaRPr>
          </a:p>
          <a:p>
            <a:pPr>
              <a:buNone/>
            </a:pPr>
            <a:r>
              <a:rPr lang="es-PE" sz="1700" dirty="0" smtClean="0">
                <a:latin typeface="Arial" pitchFamily="34" charset="0"/>
                <a:cs typeface="Arial" pitchFamily="34" charset="0"/>
              </a:rPr>
              <a:t>• Polarización por retroalimentación del emisor.</a:t>
            </a:r>
            <a:endParaRPr lang="es-ES" sz="1700" dirty="0" smtClean="0">
              <a:latin typeface="Arial" pitchFamily="34" charset="0"/>
              <a:cs typeface="Arial" pitchFamily="34" charset="0"/>
            </a:endParaRPr>
          </a:p>
          <a:p>
            <a:pPr>
              <a:buNone/>
            </a:pPr>
            <a:r>
              <a:rPr lang="es-PE" sz="1700" dirty="0" smtClean="0">
                <a:latin typeface="Arial" pitchFamily="34" charset="0"/>
                <a:cs typeface="Arial" pitchFamily="34" charset="0"/>
              </a:rPr>
              <a:t>• Polarización por divisor de tensión.</a:t>
            </a:r>
            <a:endParaRPr lang="es-ES" sz="1700" dirty="0" smtClean="0">
              <a:latin typeface="Arial" pitchFamily="34" charset="0"/>
              <a:cs typeface="Arial" pitchFamily="34" charset="0"/>
            </a:endParaRPr>
          </a:p>
          <a:p>
            <a:pPr>
              <a:buNone/>
            </a:pPr>
            <a:r>
              <a:rPr lang="es-PE" sz="1700" dirty="0" smtClean="0">
                <a:latin typeface="Arial" pitchFamily="34" charset="0"/>
                <a:cs typeface="Arial" pitchFamily="34" charset="0"/>
              </a:rPr>
              <a:t>Se analizaran cada una de las técnicas de polarización antes mencionadas con la </a:t>
            </a:r>
          </a:p>
          <a:p>
            <a:pPr>
              <a:buNone/>
            </a:pPr>
            <a:r>
              <a:rPr lang="es-PE" sz="1700" dirty="0" smtClean="0">
                <a:latin typeface="Arial" pitchFamily="34" charset="0"/>
                <a:cs typeface="Arial" pitchFamily="34" charset="0"/>
              </a:rPr>
              <a:t>intención de que se utilice la mas adecuada para alguna aplicación  en particular, </a:t>
            </a:r>
          </a:p>
          <a:p>
            <a:pPr>
              <a:buNone/>
            </a:pPr>
            <a:r>
              <a:rPr lang="es-PE" sz="1700" dirty="0" smtClean="0">
                <a:latin typeface="Arial" pitchFamily="34" charset="0"/>
                <a:cs typeface="Arial" pitchFamily="34" charset="0"/>
              </a:rPr>
              <a:t>las cuales puedan ser, el transistor como interruptor, transistor como fuente de </a:t>
            </a:r>
          </a:p>
          <a:p>
            <a:pPr>
              <a:buNone/>
            </a:pPr>
            <a:r>
              <a:rPr lang="es-PE" sz="1700" dirty="0" smtClean="0">
                <a:latin typeface="Arial" pitchFamily="34" charset="0"/>
                <a:cs typeface="Arial" pitchFamily="34" charset="0"/>
              </a:rPr>
              <a:t>corriente, estabilidad del punto de operación en un amplificador, etc.</a:t>
            </a:r>
          </a:p>
          <a:p>
            <a:pPr>
              <a:buNone/>
            </a:pPr>
            <a:endParaRPr lang="es-ES" sz="2200" u="sng" dirty="0" smtClean="0">
              <a:latin typeface="Arial" pitchFamily="34" charset="0"/>
              <a:cs typeface="Arial" pitchFamily="34" charset="0"/>
            </a:endParaRPr>
          </a:p>
          <a:p>
            <a:pPr>
              <a:buNone/>
            </a:pPr>
            <a:r>
              <a:rPr lang="es-PE" sz="2600" b="1" u="sng" dirty="0" smtClean="0">
                <a:latin typeface="Arial" pitchFamily="34" charset="0"/>
                <a:cs typeface="Arial" pitchFamily="34" charset="0"/>
              </a:rPr>
              <a:t>INTRODUCCION:</a:t>
            </a:r>
          </a:p>
          <a:p>
            <a:pPr>
              <a:buNone/>
            </a:pPr>
            <a:endParaRPr lang="es-ES" sz="1700" b="1" dirty="0" smtClean="0">
              <a:latin typeface="Arial" pitchFamily="34" charset="0"/>
              <a:cs typeface="Arial" pitchFamily="34" charset="0"/>
            </a:endParaRPr>
          </a:p>
          <a:p>
            <a:pPr>
              <a:buNone/>
            </a:pPr>
            <a:r>
              <a:rPr lang="es-PE" sz="1700" dirty="0" smtClean="0">
                <a:latin typeface="Arial" pitchFamily="34" charset="0"/>
                <a:cs typeface="Arial" pitchFamily="34" charset="0"/>
              </a:rPr>
              <a:t>Como el transistor es considerado una fuente de corriente dependiente de </a:t>
            </a:r>
          </a:p>
          <a:p>
            <a:pPr>
              <a:buNone/>
            </a:pPr>
            <a:r>
              <a:rPr lang="es-PE" sz="1700" dirty="0" smtClean="0">
                <a:latin typeface="Arial" pitchFamily="34" charset="0"/>
                <a:cs typeface="Arial" pitchFamily="34" charset="0"/>
              </a:rPr>
              <a:t>la corriente de base, podemos deducir que la malla de base es la que polariza al </a:t>
            </a:r>
          </a:p>
          <a:p>
            <a:pPr>
              <a:buNone/>
            </a:pPr>
            <a:r>
              <a:rPr lang="es-PE" sz="1700" dirty="0" smtClean="0">
                <a:latin typeface="Arial" pitchFamily="34" charset="0"/>
                <a:cs typeface="Arial" pitchFamily="34" charset="0"/>
              </a:rPr>
              <a:t>transistor para obtener ciertas características de corriente y voltaje en la malla de </a:t>
            </a:r>
          </a:p>
          <a:p>
            <a:pPr>
              <a:buNone/>
            </a:pPr>
            <a:r>
              <a:rPr lang="es-PE" sz="1700" dirty="0" smtClean="0">
                <a:latin typeface="Arial" pitchFamily="34" charset="0"/>
                <a:cs typeface="Arial" pitchFamily="34" charset="0"/>
              </a:rPr>
              <a:t>salida, que es donde se obtiene la amplificación.</a:t>
            </a:r>
          </a:p>
          <a:p>
            <a:pPr>
              <a:buNone/>
            </a:pPr>
            <a:endParaRPr lang="es-ES" sz="1600" dirty="0" smtClean="0">
              <a:latin typeface="Arial" pitchFamily="34" charset="0"/>
              <a:cs typeface="Arial" pitchFamily="34" charset="0"/>
            </a:endParaRPr>
          </a:p>
          <a:p>
            <a:pPr>
              <a:buNone/>
            </a:pPr>
            <a:r>
              <a:rPr lang="es-PE" sz="1600" dirty="0" smtClean="0">
                <a:latin typeface="Arial" pitchFamily="34" charset="0"/>
                <a:cs typeface="Arial" pitchFamily="34" charset="0"/>
              </a:rPr>
              <a:t> </a:t>
            </a:r>
            <a:endParaRPr lang="es-ES" sz="1600" dirty="0" smtClean="0">
              <a:latin typeface="Arial" pitchFamily="34" charset="0"/>
              <a:cs typeface="Arial" pitchFamily="34" charset="0"/>
            </a:endParaRPr>
          </a:p>
          <a:p>
            <a:pPr>
              <a:buNone/>
            </a:pPr>
            <a:r>
              <a:rPr lang="es-PE" dirty="0" smtClean="0">
                <a:latin typeface="Arial" pitchFamily="34" charset="0"/>
                <a:cs typeface="Arial" pitchFamily="34" charset="0"/>
              </a:rPr>
              <a:t> </a:t>
            </a:r>
            <a:endParaRPr lang="es-ES" dirty="0" smtClean="0">
              <a:latin typeface="Arial" pitchFamily="34" charset="0"/>
              <a:cs typeface="Arial" pitchFamily="34" charset="0"/>
            </a:endParaRPr>
          </a:p>
          <a:p>
            <a:pPr>
              <a:buNone/>
            </a:pPr>
            <a:r>
              <a:rPr lang="es-PE" dirty="0" smtClean="0">
                <a:latin typeface="Arial" pitchFamily="34" charset="0"/>
                <a:cs typeface="Arial" pitchFamily="34" charset="0"/>
              </a:rPr>
              <a:t> </a:t>
            </a:r>
            <a:endParaRPr lang="es-ES" dirty="0" smtClean="0">
              <a:latin typeface="Arial" pitchFamily="34" charset="0"/>
              <a:cs typeface="Arial" pitchFamily="34" charset="0"/>
            </a:endParaRPr>
          </a:p>
          <a:p>
            <a:pPr>
              <a:buNone/>
            </a:pPr>
            <a:endParaRPr lang="es-ES" dirty="0"/>
          </a:p>
        </p:txBody>
      </p:sp>
      <p:sp>
        <p:nvSpPr>
          <p:cNvPr id="4" name="3 Rectángulo"/>
          <p:cNvSpPr/>
          <p:nvPr/>
        </p:nvSpPr>
        <p:spPr>
          <a:xfrm>
            <a:off x="5901253" y="476672"/>
            <a:ext cx="3242747" cy="461665"/>
          </a:xfrm>
          <a:prstGeom prst="rect">
            <a:avLst/>
          </a:prstGeom>
        </p:spPr>
        <p:txBody>
          <a:bodyPr wrap="none">
            <a:spAutoFit/>
          </a:bodyPr>
          <a:lstStyle/>
          <a:p>
            <a:pPr>
              <a:buNone/>
            </a:pPr>
            <a:r>
              <a:rPr lang="es-PE" sz="2400" b="1" u="sng" dirty="0" smtClean="0">
                <a:solidFill>
                  <a:schemeClr val="bg1"/>
                </a:solidFill>
                <a:latin typeface="Arial" pitchFamily="34" charset="0"/>
                <a:cs typeface="Arial" pitchFamily="34" charset="0"/>
              </a:rPr>
              <a:t>Polarización del BJT.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5679402"/>
          </a:xfrm>
        </p:spPr>
        <p:txBody>
          <a:bodyPr/>
          <a:lstStyle/>
          <a:p>
            <a:pPr>
              <a:buNone/>
            </a:pPr>
            <a:r>
              <a:rPr lang="es-PE" sz="1500" dirty="0" smtClean="0">
                <a:latin typeface="Arial" pitchFamily="34" charset="0"/>
                <a:cs typeface="Arial" pitchFamily="34" charset="0"/>
              </a:rPr>
              <a:t>                                                                   </a:t>
            </a:r>
          </a:p>
          <a:p>
            <a:pPr>
              <a:buNone/>
            </a:pPr>
            <a:r>
              <a:rPr lang="es-PE" sz="1500" dirty="0" smtClean="0">
                <a:latin typeface="Arial" pitchFamily="34" charset="0"/>
                <a:cs typeface="Arial" pitchFamily="34" charset="0"/>
              </a:rPr>
              <a:t>                                                             Análisis en la malla de base:</a:t>
            </a:r>
          </a:p>
          <a:p>
            <a:pPr>
              <a:buNone/>
            </a:pPr>
            <a:endParaRPr lang="es-PE" sz="1500" dirty="0" smtClean="0">
              <a:latin typeface="Arial" pitchFamily="34" charset="0"/>
              <a:cs typeface="Arial" pitchFamily="34" charset="0"/>
            </a:endParaRPr>
          </a:p>
          <a:p>
            <a:pPr>
              <a:buNone/>
            </a:pPr>
            <a:endParaRPr lang="es-PE" sz="1500" dirty="0" smtClean="0">
              <a:latin typeface="Arial" pitchFamily="34" charset="0"/>
              <a:cs typeface="Arial" pitchFamily="34" charset="0"/>
            </a:endParaRPr>
          </a:p>
          <a:p>
            <a:pPr>
              <a:buNone/>
            </a:pPr>
            <a:endParaRPr lang="es-PE" sz="1500" dirty="0" smtClean="0">
              <a:latin typeface="Arial" pitchFamily="34" charset="0"/>
              <a:cs typeface="Arial" pitchFamily="34" charset="0"/>
            </a:endParaRPr>
          </a:p>
          <a:p>
            <a:pPr>
              <a:buNone/>
            </a:pPr>
            <a:endParaRPr lang="es-PE" sz="1500" dirty="0" smtClean="0">
              <a:latin typeface="Arial" pitchFamily="34" charset="0"/>
              <a:cs typeface="Arial" pitchFamily="34" charset="0"/>
            </a:endParaRPr>
          </a:p>
          <a:p>
            <a:pPr>
              <a:buNone/>
            </a:pPr>
            <a:endParaRPr lang="es-PE" sz="1500" dirty="0" smtClean="0">
              <a:latin typeface="Arial" pitchFamily="34" charset="0"/>
              <a:cs typeface="Arial" pitchFamily="34" charset="0"/>
            </a:endParaRPr>
          </a:p>
          <a:p>
            <a:pPr>
              <a:buNone/>
            </a:pPr>
            <a:endParaRPr lang="es-PE" sz="1500" dirty="0" smtClean="0">
              <a:latin typeface="Arial" pitchFamily="34" charset="0"/>
              <a:cs typeface="Arial" pitchFamily="34" charset="0"/>
            </a:endParaRPr>
          </a:p>
          <a:p>
            <a:pPr>
              <a:buNone/>
            </a:pPr>
            <a:r>
              <a:rPr lang="es-PE" sz="1500" dirty="0" smtClean="0">
                <a:latin typeface="Arial" pitchFamily="34" charset="0"/>
                <a:cs typeface="Arial" pitchFamily="34" charset="0"/>
              </a:rPr>
              <a:t>Esta ecuación representa una recta que en intersección nos proporciona la  corriente de</a:t>
            </a:r>
          </a:p>
          <a:p>
            <a:pPr>
              <a:buNone/>
            </a:pPr>
            <a:r>
              <a:rPr lang="es-PE" sz="1500" dirty="0" smtClean="0">
                <a:latin typeface="Arial" pitchFamily="34" charset="0"/>
                <a:cs typeface="Arial" pitchFamily="34" charset="0"/>
              </a:rPr>
              <a:t>base y la tensión base-emisor de operación.</a:t>
            </a: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ES" sz="1500" dirty="0" smtClean="0">
              <a:latin typeface="Arial" pitchFamily="34" charset="0"/>
              <a:cs typeface="Arial" pitchFamily="34" charset="0"/>
            </a:endParaRPr>
          </a:p>
          <a:p>
            <a:pPr>
              <a:buNone/>
            </a:pPr>
            <a:endParaRPr lang="es-PE" sz="1500" dirty="0" smtClean="0">
              <a:latin typeface="Arial" pitchFamily="34" charset="0"/>
              <a:cs typeface="Arial" pitchFamily="34" charset="0"/>
            </a:endParaRPr>
          </a:p>
          <a:p>
            <a:pPr>
              <a:buNone/>
            </a:pPr>
            <a:r>
              <a:rPr lang="es-PE" sz="1500" dirty="0" smtClean="0">
                <a:latin typeface="Arial" pitchFamily="34" charset="0"/>
                <a:cs typeface="Arial" pitchFamily="34" charset="0"/>
              </a:rPr>
              <a:t>Como la variable a controlar es la corriente de colector y esta a su vez depende de </a:t>
            </a:r>
          </a:p>
          <a:p>
            <a:pPr>
              <a:buNone/>
            </a:pPr>
            <a:r>
              <a:rPr lang="es-PE" sz="1500" dirty="0" smtClean="0">
                <a:latin typeface="Arial" pitchFamily="34" charset="0"/>
                <a:cs typeface="Arial" pitchFamily="34" charset="0"/>
              </a:rPr>
              <a:t>la corriente de base.</a:t>
            </a:r>
            <a:endParaRPr lang="es-ES" sz="15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latin typeface="Arial" pitchFamily="34" charset="0"/>
              <a:cs typeface="Arial" pitchFamily="34" charset="0"/>
            </a:endParaRPr>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sz="1800"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134198" y="1268760"/>
            <a:ext cx="1752129" cy="1613347"/>
          </a:xfrm>
          <a:prstGeom prst="rect">
            <a:avLst/>
          </a:prstGeom>
          <a:noFill/>
          <a:ln w="9525">
            <a:noFill/>
            <a:miter lim="800000"/>
            <a:headEnd/>
            <a:tailEnd/>
          </a:ln>
          <a:effectLst/>
        </p:spPr>
      </p:pic>
      <p:pic>
        <p:nvPicPr>
          <p:cNvPr id="32770" name="Picture 2"/>
          <p:cNvPicPr>
            <a:picLocks noChangeAspect="1" noChangeArrowheads="1"/>
          </p:cNvPicPr>
          <p:nvPr/>
        </p:nvPicPr>
        <p:blipFill>
          <a:blip r:embed="rId3" cstate="print"/>
          <a:srcRect/>
          <a:stretch>
            <a:fillRect/>
          </a:stretch>
        </p:blipFill>
        <p:spPr bwMode="auto">
          <a:xfrm>
            <a:off x="3923928" y="1772816"/>
            <a:ext cx="3952875" cy="923925"/>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1691680" y="3573016"/>
            <a:ext cx="1182853" cy="2071702"/>
          </a:xfrm>
          <a:prstGeom prst="rect">
            <a:avLst/>
          </a:prstGeom>
          <a:noFill/>
          <a:ln w="9525">
            <a:noFill/>
            <a:miter lim="800000"/>
            <a:headEnd/>
            <a:tailEnd/>
          </a:ln>
          <a:effectLst/>
        </p:spPr>
      </p:pic>
      <p:pic>
        <p:nvPicPr>
          <p:cNvPr id="32772" name="Picture 4"/>
          <p:cNvPicPr>
            <a:picLocks noChangeAspect="1" noChangeArrowheads="1"/>
          </p:cNvPicPr>
          <p:nvPr/>
        </p:nvPicPr>
        <p:blipFill>
          <a:blip r:embed="rId5" cstate="print"/>
          <a:srcRect/>
          <a:stretch>
            <a:fillRect/>
          </a:stretch>
        </p:blipFill>
        <p:spPr bwMode="auto">
          <a:xfrm>
            <a:off x="5004048" y="3356992"/>
            <a:ext cx="2610734" cy="2143140"/>
          </a:xfrm>
          <a:prstGeom prst="rect">
            <a:avLst/>
          </a:prstGeom>
          <a:noFill/>
          <a:ln w="9525">
            <a:noFill/>
            <a:miter lim="800000"/>
            <a:headEnd/>
            <a:tailEnd/>
          </a:ln>
          <a:effectLst/>
        </p:spPr>
      </p:pic>
      <p:sp>
        <p:nvSpPr>
          <p:cNvPr id="7" name="6 Rectángulo"/>
          <p:cNvSpPr/>
          <p:nvPr/>
        </p:nvSpPr>
        <p:spPr>
          <a:xfrm>
            <a:off x="5868144" y="476672"/>
            <a:ext cx="3363421" cy="461665"/>
          </a:xfrm>
          <a:prstGeom prst="rect">
            <a:avLst/>
          </a:prstGeom>
        </p:spPr>
        <p:txBody>
          <a:bodyPr wrap="none">
            <a:spAutoFit/>
          </a:bodyPr>
          <a:lstStyle/>
          <a:p>
            <a:pPr>
              <a:buNone/>
            </a:pPr>
            <a:r>
              <a:rPr lang="es-PE" sz="2400" b="1" u="sng" dirty="0" smtClean="0">
                <a:solidFill>
                  <a:schemeClr val="bg1"/>
                </a:solidFill>
                <a:latin typeface="Arial" pitchFamily="34" charset="0"/>
                <a:cs typeface="Arial" pitchFamily="34" charset="0"/>
              </a:rPr>
              <a:t>POLARIZACIÓN FIJA</a:t>
            </a:r>
            <a:endParaRPr lang="es-ES" sz="2400" b="1" u="sng"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683568" y="1196752"/>
            <a:ext cx="7951787" cy="540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700808"/>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09</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611560" y="3284984"/>
            <a:ext cx="7772400" cy="1500187"/>
          </a:xfrm>
        </p:spPr>
        <p:txBody>
          <a:bodyPr>
            <a:normAutofit fontScale="92500" lnSpcReduction="20000"/>
          </a:bodyPr>
          <a:lstStyle/>
          <a:p>
            <a:pPr algn="ctr"/>
            <a:r>
              <a:rPr lang="es-ES" sz="4000" kern="1200" dirty="0" smtClean="0">
                <a:latin typeface="Arial" pitchFamily="34" charset="0"/>
                <a:cs typeface="Arial" pitchFamily="34" charset="0"/>
              </a:rPr>
              <a:t>Transistor de unión bipolar. Operación del Transistor Acción Amplificadora.</a:t>
            </a:r>
          </a:p>
          <a:p>
            <a:endParaRPr lang="es-ES" dirty="0">
              <a:solidFill>
                <a:schemeClr val="tx1"/>
              </a:solidFill>
            </a:endParaRPr>
          </a:p>
        </p:txBody>
      </p:sp>
      <p:sp>
        <p:nvSpPr>
          <p:cNvPr id="4" name="3 Rectángulo"/>
          <p:cNvSpPr/>
          <p:nvPr/>
        </p:nvSpPr>
        <p:spPr>
          <a:xfrm>
            <a:off x="323528" y="5805264"/>
            <a:ext cx="8172400" cy="830997"/>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 </a:t>
            </a:r>
            <a:r>
              <a:rPr lang="es-ES" sz="2400" dirty="0" smtClean="0">
                <a:solidFill>
                  <a:srgbClr val="002060"/>
                </a:solidFill>
                <a:latin typeface="Arial" pitchFamily="34" charset="0"/>
                <a:cs typeface="Arial" pitchFamily="34" charset="0"/>
              </a:rPr>
              <a:t>Definir las corrientes del transistor y mencionar como están relacionadas.</a:t>
            </a:r>
          </a:p>
        </p:txBody>
      </p:sp>
    </p:spTree>
    <p:extLst>
      <p:ext uri="{BB962C8B-B14F-4D97-AF65-F5344CB8AC3E}">
        <p14:creationId xmlns:p14="http://schemas.microsoft.com/office/powerpoint/2010/main" val="2020273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a:latin typeface="Arial" pitchFamily="34" charset="0"/>
                <a:cs typeface="Arial" pitchFamily="34" charset="0"/>
              </a:rPr>
              <a:t>Transistor</a:t>
            </a:r>
            <a:endParaRPr lang="es-ES" dirty="0"/>
          </a:p>
        </p:txBody>
      </p:sp>
      <p:sp>
        <p:nvSpPr>
          <p:cNvPr id="3" name="2 Marcador de contenido"/>
          <p:cNvSpPr>
            <a:spLocks noGrp="1"/>
          </p:cNvSpPr>
          <p:nvPr>
            <p:ph sz="half" idx="1"/>
          </p:nvPr>
        </p:nvSpPr>
        <p:spPr>
          <a:xfrm>
            <a:off x="457200" y="1600200"/>
            <a:ext cx="4906888" cy="4525963"/>
          </a:xfrm>
        </p:spPr>
        <p:txBody>
          <a:bodyPr>
            <a:noAutofit/>
          </a:bodyPr>
          <a:lstStyle/>
          <a:p>
            <a:pPr lvl="0" algn="just"/>
            <a:r>
              <a:rPr lang="es-ES" sz="2300" dirty="0">
                <a:solidFill>
                  <a:prstClr val="black"/>
                </a:solidFill>
                <a:latin typeface="Arial" pitchFamily="34" charset="0"/>
                <a:cs typeface="Arial" pitchFamily="34" charset="0"/>
              </a:rPr>
              <a:t>El transistor es un dispositivo electrónico semiconductor que cumple funciones de amplificador, oscilador, conmutador o rectificador.</a:t>
            </a:r>
          </a:p>
          <a:p>
            <a:pPr algn="just"/>
            <a:r>
              <a:rPr lang="es-ES" sz="2300" dirty="0">
                <a:latin typeface="Arial" pitchFamily="34" charset="0"/>
                <a:cs typeface="Arial" pitchFamily="34" charset="0"/>
              </a:rPr>
              <a:t>Actualmente se encuentran prácticamente en todos los aparatos electrónicos de uso diario: radios, televisores, reproductores de audio </a:t>
            </a:r>
            <a:r>
              <a:rPr lang="es-ES" sz="2300" dirty="0" smtClean="0">
                <a:latin typeface="Arial" pitchFamily="34" charset="0"/>
                <a:cs typeface="Arial" pitchFamily="34" charset="0"/>
              </a:rPr>
              <a:t>y </a:t>
            </a:r>
            <a:r>
              <a:rPr lang="es-ES" sz="2300" dirty="0">
                <a:latin typeface="Arial" pitchFamily="34" charset="0"/>
                <a:cs typeface="Arial" pitchFamily="34" charset="0"/>
              </a:rPr>
              <a:t>video, </a:t>
            </a:r>
            <a:r>
              <a:rPr lang="es-ES" sz="2300" dirty="0" smtClean="0">
                <a:latin typeface="Arial" pitchFamily="34" charset="0"/>
                <a:cs typeface="Arial" pitchFamily="34" charset="0"/>
              </a:rPr>
              <a:t>relojes de cuarzo, </a:t>
            </a:r>
            <a:r>
              <a:rPr lang="es-ES" sz="2300" dirty="0">
                <a:latin typeface="Arial" pitchFamily="34" charset="0"/>
                <a:cs typeface="Arial" pitchFamily="34" charset="0"/>
              </a:rPr>
              <a:t>computadoras</a:t>
            </a:r>
            <a:r>
              <a:rPr lang="es-ES" sz="2300" dirty="0" smtClean="0">
                <a:latin typeface="Arial" pitchFamily="34" charset="0"/>
                <a:cs typeface="Arial" pitchFamily="34" charset="0"/>
              </a:rPr>
              <a:t>, </a:t>
            </a:r>
            <a:r>
              <a:rPr lang="es-ES" sz="2300" dirty="0">
                <a:solidFill>
                  <a:prstClr val="black"/>
                </a:solidFill>
                <a:latin typeface="Arial" pitchFamily="34" charset="0"/>
                <a:cs typeface="Arial" pitchFamily="34" charset="0"/>
              </a:rPr>
              <a:t>teléfonos celulares,</a:t>
            </a:r>
            <a:r>
              <a:rPr lang="es-ES" sz="2300" dirty="0" smtClean="0">
                <a:latin typeface="Arial" pitchFamily="34" charset="0"/>
                <a:cs typeface="Arial" pitchFamily="34" charset="0"/>
              </a:rPr>
              <a:t> lámparas,</a:t>
            </a:r>
            <a:r>
              <a:rPr lang="es-ES" sz="2300" dirty="0" smtClean="0">
                <a:solidFill>
                  <a:prstClr val="black"/>
                </a:solidFill>
                <a:latin typeface="Arial" pitchFamily="34" charset="0"/>
                <a:cs typeface="Arial" pitchFamily="34" charset="0"/>
              </a:rPr>
              <a:t> fluorescentes, </a:t>
            </a:r>
            <a:r>
              <a:rPr lang="es-ES" sz="2300" dirty="0" smtClean="0">
                <a:latin typeface="Arial" pitchFamily="34" charset="0"/>
                <a:cs typeface="Arial" pitchFamily="34" charset="0"/>
              </a:rPr>
              <a:t>etc</a:t>
            </a:r>
            <a:r>
              <a:rPr lang="es-ES" sz="2300" dirty="0">
                <a:latin typeface="Arial" pitchFamily="34" charset="0"/>
                <a:cs typeface="Arial" pitchFamily="34" charset="0"/>
              </a:rPr>
              <a:t>.</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4738" y="1340768"/>
            <a:ext cx="23042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2866" y="3717032"/>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3019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896225" cy="563562"/>
          </a:xfrm>
        </p:spPr>
        <p:txBody>
          <a:bodyPr>
            <a:normAutofit fontScale="90000"/>
          </a:bodyPr>
          <a:lstStyle/>
          <a:p>
            <a:r>
              <a:rPr lang="es-ES" b="1" u="sng" dirty="0" smtClean="0">
                <a:latin typeface="Arial" pitchFamily="34" charset="0"/>
                <a:cs typeface="Arial" pitchFamily="34" charset="0"/>
              </a:rPr>
              <a:t>Construcción de un Transistor</a:t>
            </a:r>
            <a:endParaRPr lang="es-ES" b="1" u="sng" dirty="0">
              <a:latin typeface="Arial" pitchFamily="34" charset="0"/>
              <a:cs typeface="Arial" pitchFamily="34" charset="0"/>
            </a:endParaRPr>
          </a:p>
        </p:txBody>
      </p:sp>
      <p:sp>
        <p:nvSpPr>
          <p:cNvPr id="3" name="2 Marcador de contenido"/>
          <p:cNvSpPr>
            <a:spLocks noGrp="1"/>
          </p:cNvSpPr>
          <p:nvPr>
            <p:ph sz="half" idx="1"/>
          </p:nvPr>
        </p:nvSpPr>
        <p:spPr>
          <a:xfrm>
            <a:off x="251520" y="1412776"/>
            <a:ext cx="5544616" cy="5184576"/>
          </a:xfrm>
        </p:spPr>
        <p:txBody>
          <a:bodyPr>
            <a:noAutofit/>
          </a:bodyPr>
          <a:lstStyle/>
          <a:p>
            <a:pPr algn="just"/>
            <a:r>
              <a:rPr lang="es-ES" sz="1800" dirty="0">
                <a:latin typeface="Arial" pitchFamily="34" charset="0"/>
                <a:cs typeface="Arial" pitchFamily="34" charset="0"/>
              </a:rPr>
              <a:t>El transistor es un dispositivo semiconductor de tres capas, compuesto ya sea de dos capas de material tipo n y una de tipo p o dos capas de material tipo p y una de tipo n. El primero se denomina transistor npn, en </a:t>
            </a:r>
            <a:r>
              <a:rPr lang="es-ES" sz="1800" dirty="0" smtClean="0">
                <a:latin typeface="Arial" pitchFamily="34" charset="0"/>
                <a:cs typeface="Arial" pitchFamily="34" charset="0"/>
              </a:rPr>
              <a:t>tanto </a:t>
            </a:r>
            <a:r>
              <a:rPr lang="es-ES" sz="1800" dirty="0">
                <a:latin typeface="Arial" pitchFamily="34" charset="0"/>
                <a:cs typeface="Arial" pitchFamily="34" charset="0"/>
              </a:rPr>
              <a:t>el último recibe el nombre de transistor pnp</a:t>
            </a:r>
            <a:r>
              <a:rPr lang="es-ES" sz="1800" dirty="0" smtClean="0">
                <a:latin typeface="Arial" pitchFamily="34" charset="0"/>
                <a:cs typeface="Arial" pitchFamily="34" charset="0"/>
              </a:rPr>
              <a:t>. Ambos </a:t>
            </a:r>
            <a:r>
              <a:rPr lang="es-ES" sz="1800" dirty="0">
                <a:latin typeface="Arial" pitchFamily="34" charset="0"/>
                <a:cs typeface="Arial" pitchFamily="34" charset="0"/>
              </a:rPr>
              <a:t>se muestran en la </a:t>
            </a:r>
            <a:r>
              <a:rPr lang="es-ES" sz="1800" dirty="0" smtClean="0">
                <a:latin typeface="Arial" pitchFamily="34" charset="0"/>
                <a:cs typeface="Arial" pitchFamily="34" charset="0"/>
              </a:rPr>
              <a:t>figura. Encontraremos </a:t>
            </a:r>
            <a:r>
              <a:rPr lang="es-ES" sz="1800" dirty="0">
                <a:latin typeface="Arial" pitchFamily="34" charset="0"/>
                <a:cs typeface="Arial" pitchFamily="34" charset="0"/>
              </a:rPr>
              <a:t>que la polarización de cd es necesaria para establecer una región de operación apropiada para la amplificación de ca. Las capas exteriores del transistor son materiales semiconductores con altos niveles de dopado, y que tienen anchos mucho mayores que los correspondientes al material emparedado de tipo p o n.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340767"/>
            <a:ext cx="2520280" cy="53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9750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79512" y="1208509"/>
            <a:ext cx="5544616" cy="5649491"/>
          </a:xfrm>
        </p:spPr>
        <p:txBody>
          <a:bodyPr>
            <a:noAutofit/>
          </a:bodyPr>
          <a:lstStyle/>
          <a:p>
            <a:pPr lvl="0" algn="just"/>
            <a:r>
              <a:rPr lang="es-ES" sz="2400" dirty="0">
                <a:solidFill>
                  <a:srgbClr val="000000"/>
                </a:solidFill>
                <a:latin typeface="Arial" pitchFamily="34" charset="0"/>
                <a:cs typeface="Arial" pitchFamily="34" charset="0"/>
              </a:rPr>
              <a:t> </a:t>
            </a:r>
            <a:r>
              <a:rPr lang="es-ES" sz="2000" dirty="0">
                <a:latin typeface="Arial" pitchFamily="34" charset="0"/>
                <a:cs typeface="Arial" pitchFamily="34" charset="0"/>
              </a:rPr>
              <a:t>En los transistores que se muestran en la figura, la relación entre el ancho total y el de la capa central es de 0.150/0.001 = 150:1. El dopado de la capa emparedada es también considerablemente menor que el de las capas exteriores (por lo general de 10:1 o menos). Este menor nivel de dopado reduce la conductividad (incrementa la resistencia) de este material al limitar el número de portadores </a:t>
            </a:r>
            <a:r>
              <a:rPr lang="es-ES" sz="2000" dirty="0" smtClean="0">
                <a:latin typeface="Arial" pitchFamily="34" charset="0"/>
                <a:cs typeface="Arial" pitchFamily="34" charset="0"/>
              </a:rPr>
              <a:t>libres, </a:t>
            </a:r>
            <a:r>
              <a:rPr lang="es-ES" sz="2000" dirty="0">
                <a:latin typeface="Arial" pitchFamily="34" charset="0"/>
                <a:cs typeface="Arial" pitchFamily="34" charset="0"/>
              </a:rPr>
              <a:t>las terminales se han indicado mediante letras mayúsculas, E para el emisor, C para el colector y B para la base.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933056"/>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484784"/>
            <a:ext cx="237090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822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124744"/>
            <a:ext cx="8892480" cy="5967434"/>
          </a:xfrm>
        </p:spPr>
        <p:txBody>
          <a:bodyPr>
            <a:normAutofit/>
          </a:bodyPr>
          <a:lstStyle/>
          <a:p>
            <a:pPr algn="just"/>
            <a:r>
              <a:rPr lang="es-ES" sz="1400" dirty="0" smtClean="0">
                <a:latin typeface="Arial" pitchFamily="34" charset="0"/>
                <a:cs typeface="Arial" pitchFamily="34" charset="0"/>
              </a:rPr>
              <a:t>Un Semiconductor tipo P se obtiene llevando a cabo un proceso de dopado, añadiendo un cierto tipo de átomos al semiconductor para poder aumentar el número de portadores de carga libres (en este caso positivos o huecos).</a:t>
            </a:r>
          </a:p>
          <a:p>
            <a:pPr algn="just"/>
            <a:r>
              <a:rPr lang="es-ES" sz="1400" dirty="0" smtClean="0">
                <a:latin typeface="Arial" pitchFamily="34" charset="0"/>
                <a:cs typeface="Arial" pitchFamily="34" charset="0"/>
              </a:rPr>
              <a:t>Cuando el material dopante es añadido, éste libera los electrones más débilmente vinculados de los átomos del semiconductor. Este agente dopante es también conocido como material aceptor y los átomos del semiconductor que han perdido un electrón son conocidos como huecos.</a:t>
            </a:r>
          </a:p>
          <a:p>
            <a:pPr algn="just"/>
            <a:r>
              <a:rPr lang="es-ES" sz="1400" b="1" dirty="0" smtClean="0">
                <a:latin typeface="Arial" pitchFamily="34" charset="0"/>
                <a:cs typeface="Arial" pitchFamily="34" charset="0"/>
              </a:rPr>
              <a:t>El propósito del dopaje tipo P es el de crear abundancia de huecos</a:t>
            </a:r>
            <a:r>
              <a:rPr lang="es-ES" sz="1400" dirty="0" smtClean="0">
                <a:latin typeface="Arial" pitchFamily="34" charset="0"/>
                <a:cs typeface="Arial" pitchFamily="34" charset="0"/>
              </a:rPr>
              <a:t>. En el caso del silicio, un átomo tetravalente (típicamente del grupo IVA de l</a:t>
            </a:r>
          </a:p>
          <a:p>
            <a:pPr algn="just"/>
            <a:r>
              <a:rPr lang="es-ES" sz="1400" dirty="0" smtClean="0">
                <a:latin typeface="Arial" pitchFamily="34" charset="0"/>
                <a:cs typeface="Arial" pitchFamily="34" charset="0"/>
              </a:rPr>
              <a:t>a tabla periódica) de los átomos vecinos se le une completando así sus cuatro enlaces. Así los dopantes crean los "huecos". Cada hueco está asociado con un Ion cercano cargado negativamente, por lo que el semiconductor se mantiene eléctricamente neutro en general. No obstante, cuando cada hueco se ha desplazado por la red, un protón del átomo situado en la posición del hueco se ve "expuesto" y en breve se ve equilibrado por un electrón. Por esta razón un hueco se comporta como una cierta carga positiva. Cuando un número suficiente de aceptores son añadidos, los huecos superan ampliamente la excitación térmica de los electrones. Así, los huecos son los portadores mayoritarios, mientras que los electrones son los portadores minoritarios en los materiales tipo P. Los diamantes azules (tipo IIb), que contienen impurezas de boro (B), son un ejemplo de un semiconductor tipo P que se produce de manera natural.</a:t>
            </a:r>
          </a:p>
          <a:p>
            <a:pPr algn="just"/>
            <a:endParaRPr lang="es-ES" dirty="0"/>
          </a:p>
        </p:txBody>
      </p:sp>
      <p:pic>
        <p:nvPicPr>
          <p:cNvPr id="4" name="Picture" descr="A description..."/>
          <p:cNvPicPr/>
          <p:nvPr/>
        </p:nvPicPr>
        <p:blipFill>
          <a:blip r:embed="rId2" cstate="print"/>
          <a:srcRect/>
          <a:stretch>
            <a:fillRect/>
          </a:stretch>
        </p:blipFill>
        <p:spPr bwMode="auto">
          <a:xfrm>
            <a:off x="2843808" y="5157192"/>
            <a:ext cx="4139414" cy="1484784"/>
          </a:xfrm>
          <a:prstGeom prst="rect">
            <a:avLst/>
          </a:prstGeom>
          <a:noFill/>
          <a:ln w="9525">
            <a:noFill/>
            <a:miter lim="800000"/>
            <a:headEnd/>
            <a:tailEnd/>
          </a:ln>
        </p:spPr>
      </p:pic>
      <p:sp>
        <p:nvSpPr>
          <p:cNvPr id="5" name="1 Título"/>
          <p:cNvSpPr>
            <a:spLocks noGrp="1"/>
          </p:cNvSpPr>
          <p:nvPr>
            <p:ph type="title"/>
          </p:nvPr>
        </p:nvSpPr>
        <p:spPr>
          <a:xfrm>
            <a:off x="827584" y="332656"/>
            <a:ext cx="7896225" cy="563562"/>
          </a:xfrm>
        </p:spPr>
        <p:txBody>
          <a:bodyPr/>
          <a:lstStyle/>
          <a:p>
            <a:r>
              <a:rPr lang="es-PE" sz="4000" b="1" u="sng" dirty="0" smtClean="0"/>
              <a:t>Semiconductor tipo P</a:t>
            </a:r>
            <a:endParaRPr lang="es-ES" sz="4000" u="sng"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7775" y="332656"/>
            <a:ext cx="7896225" cy="563562"/>
          </a:xfrm>
        </p:spPr>
        <p:txBody>
          <a:bodyPr/>
          <a:lstStyle/>
          <a:p>
            <a:r>
              <a:rPr lang="es-ES" b="1" u="sng" dirty="0" smtClean="0">
                <a:latin typeface="Arial" pitchFamily="34" charset="0"/>
                <a:cs typeface="Arial" pitchFamily="34" charset="0"/>
              </a:rPr>
              <a:t>Operación del Transistor</a:t>
            </a:r>
            <a:endParaRPr lang="es-ES" b="1" u="sng" dirty="0">
              <a:latin typeface="Arial" pitchFamily="34" charset="0"/>
              <a:cs typeface="Arial" pitchFamily="34" charset="0"/>
            </a:endParaRPr>
          </a:p>
        </p:txBody>
      </p:sp>
      <p:sp>
        <p:nvSpPr>
          <p:cNvPr id="3" name="2 Marcador de contenido"/>
          <p:cNvSpPr>
            <a:spLocks noGrp="1"/>
          </p:cNvSpPr>
          <p:nvPr>
            <p:ph sz="half" idx="1"/>
          </p:nvPr>
        </p:nvSpPr>
        <p:spPr>
          <a:xfrm>
            <a:off x="323528" y="1412776"/>
            <a:ext cx="4464496" cy="4669979"/>
          </a:xfrm>
        </p:spPr>
        <p:txBody>
          <a:bodyPr>
            <a:noAutofit/>
          </a:bodyPr>
          <a:lstStyle/>
          <a:p>
            <a:pPr algn="just"/>
            <a:r>
              <a:rPr lang="es-ES" sz="2200" dirty="0" smtClean="0">
                <a:latin typeface="Arial" pitchFamily="34" charset="0"/>
                <a:cs typeface="Arial" pitchFamily="34" charset="0"/>
              </a:rPr>
              <a:t>Haciendo el mismo análisis que con el diodo polarizando en directa e inversa se determina que La unión p-n de un transistor se polariza en inversa en tanto que la otra se polariza en inversa. Por tanto se determina el flujo de portadores mayoritarios y minoritarios del transistor. El mayor numero de estos portadores mayoritarios se difundirá al material tipo n conectado al colector. </a:t>
            </a:r>
            <a:endParaRPr lang="es-ES" sz="2200" dirty="0">
              <a:latin typeface="Arial" pitchFamily="34" charset="0"/>
              <a:cs typeface="Arial" pitchFamily="34" charset="0"/>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4192" y="1412776"/>
            <a:ext cx="3778374" cy="277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4 CuadroTexto"/>
              <p:cNvSpPr txBox="1"/>
              <p:nvPr/>
            </p:nvSpPr>
            <p:spPr>
              <a:xfrm>
                <a:off x="4932040" y="4293096"/>
                <a:ext cx="3840526" cy="1093120"/>
              </a:xfrm>
              <a:prstGeom prst="rect">
                <a:avLst/>
              </a:prstGeom>
              <a:noFill/>
            </p:spPr>
            <p:txBody>
              <a:bodyPr wrap="square" rtlCol="0">
                <a:spAutoFit/>
              </a:bodyPr>
              <a:lstStyle/>
              <a:p>
                <a:pPr algn="just"/>
                <a:r>
                  <a:rPr lang="es-ES" dirty="0" smtClean="0"/>
                  <a:t>Aplicando la ley de Kirchhoff al transistor como si fuera un nodo único.</a:t>
                </a:r>
              </a:p>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ES" i="1">
                              <a:latin typeface="Cambria Math"/>
                              <a:ea typeface="Times New Roman"/>
                              <a:cs typeface="Arial"/>
                            </a:rPr>
                          </m:ctrlPr>
                        </m:sSubPr>
                        <m:e>
                          <m:r>
                            <a:rPr lang="es-ES" i="1">
                              <a:effectLst/>
                              <a:latin typeface="Cambria Math"/>
                              <a:ea typeface="Times New Roman"/>
                              <a:cs typeface="Arial"/>
                            </a:rPr>
                            <m:t>𝐼</m:t>
                          </m:r>
                        </m:e>
                        <m:sub>
                          <m:r>
                            <a:rPr lang="es-ES" i="1">
                              <a:effectLst/>
                              <a:latin typeface="Cambria Math"/>
                              <a:ea typeface="Times New Roman"/>
                              <a:cs typeface="Arial"/>
                            </a:rPr>
                            <m:t>𝐸</m:t>
                          </m:r>
                        </m:sub>
                      </m:sSub>
                      <m:r>
                        <a:rPr lang="es-ES" i="1">
                          <a:effectLst/>
                          <a:latin typeface="Cambria Math"/>
                          <a:ea typeface="Times New Roman"/>
                          <a:cs typeface="Arial"/>
                        </a:rPr>
                        <m:t>= </m:t>
                      </m:r>
                      <m:sSub>
                        <m:sSubPr>
                          <m:ctrlPr>
                            <a:rPr lang="es-ES" i="1">
                              <a:effectLst/>
                              <a:latin typeface="Cambria Math"/>
                              <a:ea typeface="Times New Roman"/>
                              <a:cs typeface="Arial"/>
                            </a:rPr>
                          </m:ctrlPr>
                        </m:sSubPr>
                        <m:e>
                          <m:r>
                            <a:rPr lang="es-ES" i="1">
                              <a:effectLst/>
                              <a:latin typeface="Cambria Math"/>
                              <a:ea typeface="Times New Roman"/>
                              <a:cs typeface="Arial"/>
                            </a:rPr>
                            <m:t>𝐼</m:t>
                          </m:r>
                        </m:e>
                        <m:sub>
                          <m:r>
                            <a:rPr lang="es-ES" i="1">
                              <a:effectLst/>
                              <a:latin typeface="Cambria Math"/>
                              <a:ea typeface="Times New Roman"/>
                              <a:cs typeface="Arial"/>
                            </a:rPr>
                            <m:t>𝐶</m:t>
                          </m:r>
                        </m:sub>
                      </m:sSub>
                      <m:r>
                        <a:rPr lang="es-ES" i="1">
                          <a:effectLst/>
                          <a:latin typeface="Cambria Math"/>
                          <a:ea typeface="Times New Roman"/>
                          <a:cs typeface="Arial"/>
                        </a:rPr>
                        <m:t>+ </m:t>
                      </m:r>
                      <m:sSub>
                        <m:sSubPr>
                          <m:ctrlPr>
                            <a:rPr lang="es-ES" i="1">
                              <a:effectLst/>
                              <a:latin typeface="Cambria Math"/>
                              <a:ea typeface="Times New Roman"/>
                              <a:cs typeface="Arial"/>
                            </a:rPr>
                          </m:ctrlPr>
                        </m:sSubPr>
                        <m:e>
                          <m:r>
                            <a:rPr lang="es-ES" i="1">
                              <a:effectLst/>
                              <a:latin typeface="Cambria Math"/>
                              <a:ea typeface="Times New Roman"/>
                              <a:cs typeface="Arial"/>
                            </a:rPr>
                            <m:t>𝐼</m:t>
                          </m:r>
                        </m:e>
                        <m:sub>
                          <m:r>
                            <a:rPr lang="es-ES" i="1">
                              <a:effectLst/>
                              <a:latin typeface="Cambria Math"/>
                              <a:ea typeface="Times New Roman"/>
                              <a:cs typeface="Arial"/>
                            </a:rPr>
                            <m:t>𝐵</m:t>
                          </m:r>
                        </m:sub>
                      </m:sSub>
                    </m:oMath>
                  </m:oMathPara>
                </a14:m>
                <a:endParaRPr lang="es-ES" dirty="0"/>
              </a:p>
            </p:txBody>
          </p:sp>
        </mc:Choice>
        <mc:Fallback xmlns="">
          <p:sp>
            <p:nvSpPr>
              <p:cNvPr id="5" name="4 CuadroTexto"/>
              <p:cNvSpPr txBox="1">
                <a:spLocks noRot="1" noChangeAspect="1" noMove="1" noResize="1" noEditPoints="1" noAdjustHandles="1" noChangeArrowheads="1" noChangeShapeType="1" noTextEdit="1"/>
              </p:cNvSpPr>
              <p:nvPr/>
            </p:nvSpPr>
            <p:spPr>
              <a:xfrm>
                <a:off x="4932040" y="4293096"/>
                <a:ext cx="3840526" cy="1093120"/>
              </a:xfrm>
              <a:prstGeom prst="rect">
                <a:avLst/>
              </a:prstGeom>
              <a:blipFill rotWithShape="1">
                <a:blip r:embed="rId3" cstate="print"/>
                <a:stretch>
                  <a:fillRect l="-1270" t="-2778" r="-1429"/>
                </a:stretch>
              </a:blipFill>
            </p:spPr>
            <p:txBody>
              <a:bodyPr/>
              <a:lstStyle/>
              <a:p>
                <a:r>
                  <a:rPr lang="es-ES">
                    <a:noFill/>
                  </a:rPr>
                  <a:t> </a:t>
                </a:r>
              </a:p>
            </p:txBody>
          </p:sp>
        </mc:Fallback>
      </mc:AlternateContent>
    </p:spTree>
    <p:extLst>
      <p:ext uri="{BB962C8B-B14F-4D97-AF65-F5344CB8AC3E}">
        <p14:creationId xmlns:p14="http://schemas.microsoft.com/office/powerpoint/2010/main" val="30344462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7775" y="404664"/>
            <a:ext cx="7896225" cy="563562"/>
          </a:xfrm>
        </p:spPr>
        <p:txBody>
          <a:bodyPr>
            <a:normAutofit fontScale="90000"/>
          </a:bodyPr>
          <a:lstStyle/>
          <a:p>
            <a:r>
              <a:rPr lang="es-ES" b="1" u="sng" dirty="0" smtClean="0">
                <a:latin typeface="Arial" pitchFamily="34" charset="0"/>
                <a:cs typeface="Arial" pitchFamily="34" charset="0"/>
              </a:rPr>
              <a:t>Acción Amplificadora del Transistor</a:t>
            </a:r>
            <a:endParaRPr lang="es-ES" b="1" u="sng" dirty="0">
              <a:latin typeface="Arial" pitchFamily="34" charset="0"/>
              <a:cs typeface="Arial" pitchFamily="34" charset="0"/>
            </a:endParaRPr>
          </a:p>
        </p:txBody>
      </p:sp>
      <p:sp>
        <p:nvSpPr>
          <p:cNvPr id="3" name="2 Marcador de contenido"/>
          <p:cNvSpPr>
            <a:spLocks noGrp="1"/>
          </p:cNvSpPr>
          <p:nvPr>
            <p:ph sz="half" idx="1"/>
          </p:nvPr>
        </p:nvSpPr>
        <p:spPr>
          <a:xfrm>
            <a:off x="611560" y="1340768"/>
            <a:ext cx="8064896" cy="1512168"/>
          </a:xfrm>
        </p:spPr>
        <p:txBody>
          <a:bodyPr>
            <a:normAutofit/>
          </a:bodyPr>
          <a:lstStyle/>
          <a:p>
            <a:pPr algn="just"/>
            <a:r>
              <a:rPr lang="es-ES" sz="2200" dirty="0" smtClean="0">
                <a:latin typeface="Arial" pitchFamily="34" charset="0"/>
                <a:cs typeface="Arial" pitchFamily="34" charset="0"/>
              </a:rPr>
              <a:t>Se puede determinar la acción amplificadora del transistor a grueso modo de la siguiente manera y por medio de un ejemplo:</a:t>
            </a:r>
            <a:endParaRPr lang="es-ES" sz="2200" dirty="0">
              <a:latin typeface="Arial" pitchFamily="34" charset="0"/>
              <a:cs typeface="Arial" pitchFamily="34" charset="0"/>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708920"/>
            <a:ext cx="8280920" cy="3970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611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magen8.png"/>
          <p:cNvPicPr>
            <a:picLocks noChangeAspect="1"/>
          </p:cNvPicPr>
          <p:nvPr/>
        </p:nvPicPr>
        <p:blipFill>
          <a:blip r:embed="rId2" cstate="print"/>
          <a:srcRect t="7854"/>
          <a:stretch>
            <a:fillRect/>
          </a:stretch>
        </p:blipFill>
        <p:spPr>
          <a:xfrm>
            <a:off x="467544" y="1628800"/>
            <a:ext cx="8344735" cy="5229200"/>
          </a:xfrm>
          <a:prstGeom prst="rect">
            <a:avLst/>
          </a:prstGeom>
        </p:spPr>
      </p:pic>
    </p:spTree>
    <p:extLst>
      <p:ext uri="{BB962C8B-B14F-4D97-AF65-F5344CB8AC3E}">
        <p14:creationId xmlns:p14="http://schemas.microsoft.com/office/powerpoint/2010/main" val="1751942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204864"/>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10</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611560" y="3501008"/>
            <a:ext cx="7772400" cy="1500187"/>
          </a:xfrm>
        </p:spPr>
        <p:txBody>
          <a:bodyPr>
            <a:noAutofit/>
          </a:bodyPr>
          <a:lstStyle/>
          <a:p>
            <a:pPr algn="ctr">
              <a:lnSpc>
                <a:spcPct val="110000"/>
              </a:lnSpc>
            </a:pPr>
            <a:r>
              <a:rPr lang="es-ES" sz="2800" kern="1200" dirty="0" smtClean="0">
                <a:latin typeface="Arial" pitchFamily="34" charset="0"/>
                <a:cs typeface="Arial" pitchFamily="34" charset="0"/>
              </a:rPr>
              <a:t>Configuración base común, Valores nominales. Máximos del transistor.</a:t>
            </a:r>
          </a:p>
        </p:txBody>
      </p:sp>
      <p:sp>
        <p:nvSpPr>
          <p:cNvPr id="4" name="3 Rectángulo"/>
          <p:cNvSpPr/>
          <p:nvPr/>
        </p:nvSpPr>
        <p:spPr>
          <a:xfrm>
            <a:off x="215008" y="6027003"/>
            <a:ext cx="8928992" cy="830997"/>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 </a:t>
            </a:r>
            <a:r>
              <a:rPr lang="es-ES" sz="2400" dirty="0" smtClean="0">
                <a:solidFill>
                  <a:srgbClr val="002060"/>
                </a:solidFill>
                <a:latin typeface="Arial" pitchFamily="34" charset="0"/>
                <a:cs typeface="Arial" pitchFamily="34" charset="0"/>
              </a:rPr>
              <a:t>Identificar varias configuraciones del transistor, características de las mismas.</a:t>
            </a:r>
          </a:p>
        </p:txBody>
      </p:sp>
    </p:spTree>
    <p:extLst>
      <p:ext uri="{BB962C8B-B14F-4D97-AF65-F5344CB8AC3E}">
        <p14:creationId xmlns:p14="http://schemas.microsoft.com/office/powerpoint/2010/main" val="33498325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58159" y="476672"/>
            <a:ext cx="4350871" cy="523220"/>
          </a:xfrm>
          <a:prstGeom prst="rect">
            <a:avLst/>
          </a:prstGeom>
        </p:spPr>
        <p:txBody>
          <a:bodyPr wrap="none">
            <a:spAutoFit/>
          </a:bodyPr>
          <a:lstStyle/>
          <a:p>
            <a:pPr algn="r"/>
            <a:r>
              <a:rPr lang="es-PE" sz="2800" b="1" u="sng" dirty="0" smtClean="0">
                <a:solidFill>
                  <a:prstClr val="white"/>
                </a:solidFill>
                <a:latin typeface="Arial Narrow" pitchFamily="34" charset="0"/>
              </a:rPr>
              <a:t>Configuración Emisor Común</a:t>
            </a:r>
            <a:endParaRPr lang="es-PE" sz="2800" b="1" u="sng" dirty="0">
              <a:solidFill>
                <a:prstClr val="white"/>
              </a:solidFill>
              <a:latin typeface="Arial Narrow" pitchFamily="34" charset="0"/>
            </a:endParaRPr>
          </a:p>
        </p:txBody>
      </p:sp>
      <p:sp>
        <p:nvSpPr>
          <p:cNvPr id="5" name="4 Rectángulo"/>
          <p:cNvSpPr/>
          <p:nvPr/>
        </p:nvSpPr>
        <p:spPr>
          <a:xfrm>
            <a:off x="395536" y="1196752"/>
            <a:ext cx="8280920" cy="1631216"/>
          </a:xfrm>
          <a:prstGeom prst="rect">
            <a:avLst/>
          </a:prstGeom>
        </p:spPr>
        <p:txBody>
          <a:bodyPr wrap="square">
            <a:spAutoFit/>
          </a:bodyPr>
          <a:lstStyle/>
          <a:p>
            <a:r>
              <a:rPr lang="es-PE" sz="2000" b="1" dirty="0">
                <a:latin typeface="Arial" pitchFamily="34" charset="0"/>
                <a:cs typeface="Arial" pitchFamily="34" charset="0"/>
              </a:rPr>
              <a:t>La terminología de EC se deriva del hecho </a:t>
            </a:r>
            <a:r>
              <a:rPr lang="es-PE" sz="2000" b="1" dirty="0" smtClean="0">
                <a:latin typeface="Arial" pitchFamily="34" charset="0"/>
                <a:cs typeface="Arial" pitchFamily="34" charset="0"/>
              </a:rPr>
              <a:t>de que  </a:t>
            </a:r>
            <a:r>
              <a:rPr lang="es-PE" sz="2000" b="1" dirty="0">
                <a:latin typeface="Arial" pitchFamily="34" charset="0"/>
                <a:cs typeface="Arial" pitchFamily="34" charset="0"/>
              </a:rPr>
              <a:t>el  emisor  es  común  tanto  a  la  </a:t>
            </a:r>
            <a:r>
              <a:rPr lang="es-PE" sz="2000" b="1" dirty="0" smtClean="0">
                <a:latin typeface="Arial" pitchFamily="34" charset="0"/>
                <a:cs typeface="Arial" pitchFamily="34" charset="0"/>
              </a:rPr>
              <a:t>entrada como </a:t>
            </a:r>
            <a:r>
              <a:rPr lang="es-PE" sz="2000" b="1" dirty="0">
                <a:latin typeface="Arial" pitchFamily="34" charset="0"/>
                <a:cs typeface="Arial" pitchFamily="34" charset="0"/>
              </a:rPr>
              <a:t>a la salida de la configuración.</a:t>
            </a:r>
          </a:p>
          <a:p>
            <a:endParaRPr lang="es-PE" sz="2000" b="1" dirty="0" smtClean="0">
              <a:latin typeface="Arial" pitchFamily="34" charset="0"/>
              <a:cs typeface="Arial" pitchFamily="34" charset="0"/>
            </a:endParaRPr>
          </a:p>
          <a:p>
            <a:r>
              <a:rPr lang="es-PE" sz="2000" b="1" dirty="0" smtClean="0">
                <a:latin typeface="Arial" pitchFamily="34" charset="0"/>
                <a:cs typeface="Arial" pitchFamily="34" charset="0"/>
              </a:rPr>
              <a:t>El </a:t>
            </a:r>
            <a:r>
              <a:rPr lang="es-PE" sz="2000" b="1" dirty="0">
                <a:latin typeface="Arial" pitchFamily="34" charset="0"/>
                <a:cs typeface="Arial" pitchFamily="34" charset="0"/>
              </a:rPr>
              <a:t>emisor se conecta a las masas tanto de </a:t>
            </a:r>
            <a:r>
              <a:rPr lang="es-PE" sz="2000" b="1" dirty="0" smtClean="0">
                <a:latin typeface="Arial" pitchFamily="34" charset="0"/>
                <a:cs typeface="Arial" pitchFamily="34" charset="0"/>
              </a:rPr>
              <a:t>la señal </a:t>
            </a:r>
            <a:r>
              <a:rPr lang="es-PE" sz="2000" b="1" dirty="0">
                <a:latin typeface="Arial" pitchFamily="34" charset="0"/>
                <a:cs typeface="Arial" pitchFamily="34" charset="0"/>
              </a:rPr>
              <a:t>de entrada como a la de salida.</a:t>
            </a:r>
          </a:p>
        </p:txBody>
      </p:sp>
      <p:sp>
        <p:nvSpPr>
          <p:cNvPr id="6" name="5 Rectángulo"/>
          <p:cNvSpPr/>
          <p:nvPr/>
        </p:nvSpPr>
        <p:spPr>
          <a:xfrm>
            <a:off x="467544" y="2852936"/>
            <a:ext cx="8424936" cy="707886"/>
          </a:xfrm>
          <a:prstGeom prst="rect">
            <a:avLst/>
          </a:prstGeom>
        </p:spPr>
        <p:txBody>
          <a:bodyPr wrap="square">
            <a:spAutoFit/>
          </a:bodyPr>
          <a:lstStyle/>
          <a:p>
            <a:r>
              <a:rPr lang="es-PE" sz="2000" b="1" dirty="0">
                <a:latin typeface="Arial" pitchFamily="34" charset="0"/>
                <a:cs typeface="Arial" pitchFamily="34" charset="0"/>
              </a:rPr>
              <a:t>El  emisor  es  común  a  la  entrada  (</a:t>
            </a:r>
            <a:r>
              <a:rPr lang="es-PE" sz="2000" b="1" dirty="0" smtClean="0">
                <a:latin typeface="Arial" pitchFamily="34" charset="0"/>
                <a:cs typeface="Arial" pitchFamily="34" charset="0"/>
              </a:rPr>
              <a:t>base-emisor</a:t>
            </a:r>
            <a:r>
              <a:rPr lang="es-PE" sz="2000" b="1" dirty="0">
                <a:latin typeface="Arial" pitchFamily="34" charset="0"/>
                <a:cs typeface="Arial" pitchFamily="34" charset="0"/>
              </a:rPr>
              <a:t>) y a la salida (colector-emisor).</a:t>
            </a:r>
          </a:p>
        </p:txBody>
      </p:sp>
      <p:pic>
        <p:nvPicPr>
          <p:cNvPr id="1027" name="imagerId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3" y="3681080"/>
            <a:ext cx="3976905" cy="304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75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4793129" y="476672"/>
            <a:ext cx="4350871" cy="523220"/>
          </a:xfrm>
          <a:prstGeom prst="rect">
            <a:avLst/>
          </a:prstGeom>
        </p:spPr>
        <p:txBody>
          <a:bodyPr wrap="none">
            <a:spAutoFit/>
          </a:bodyPr>
          <a:lstStyle/>
          <a:p>
            <a:r>
              <a:rPr lang="es-PE" sz="2800" b="1" u="sng" dirty="0" smtClean="0">
                <a:solidFill>
                  <a:prstClr val="white"/>
                </a:solidFill>
                <a:latin typeface="Arial Narrow" pitchFamily="34" charset="0"/>
              </a:rPr>
              <a:t>Configuración</a:t>
            </a:r>
            <a:r>
              <a:rPr lang="es-PE" sz="2800" b="1" u="sng" dirty="0">
                <a:solidFill>
                  <a:prstClr val="white"/>
                </a:solidFill>
                <a:latin typeface="Arial Narrow" pitchFamily="34" charset="0"/>
              </a:rPr>
              <a:t> Emisor Común</a:t>
            </a:r>
          </a:p>
        </p:txBody>
      </p:sp>
      <p:sp>
        <p:nvSpPr>
          <p:cNvPr id="22" name="21 Rectángulo"/>
          <p:cNvSpPr/>
          <p:nvPr/>
        </p:nvSpPr>
        <p:spPr>
          <a:xfrm>
            <a:off x="836078" y="1905337"/>
            <a:ext cx="7552346" cy="707886"/>
          </a:xfrm>
          <a:prstGeom prst="rect">
            <a:avLst/>
          </a:prstGeom>
        </p:spPr>
        <p:txBody>
          <a:bodyPr wrap="square">
            <a:spAutoFit/>
          </a:bodyPr>
          <a:lstStyle/>
          <a:p>
            <a:r>
              <a:rPr lang="es-PE" sz="2000" b="1" dirty="0" smtClean="0">
                <a:latin typeface="Arial" pitchFamily="34" charset="0"/>
                <a:cs typeface="Arial" pitchFamily="34" charset="0"/>
              </a:rPr>
              <a:t>Para describir el comportamiento de la</a:t>
            </a:r>
            <a:r>
              <a:rPr lang="es-PE" sz="2000" b="1" dirty="0">
                <a:latin typeface="Arial" pitchFamily="34" charset="0"/>
                <a:cs typeface="Arial" pitchFamily="34" charset="0"/>
              </a:rPr>
              <a:t> c</a:t>
            </a:r>
            <a:r>
              <a:rPr lang="es-PE" sz="2000" b="1" dirty="0" smtClean="0">
                <a:latin typeface="Arial" pitchFamily="34" charset="0"/>
                <a:cs typeface="Arial" pitchFamily="34" charset="0"/>
              </a:rPr>
              <a:t>onfiguración  EC</a:t>
            </a:r>
            <a:r>
              <a:rPr lang="es-PE" sz="2000" b="1" dirty="0">
                <a:latin typeface="Arial" pitchFamily="34" charset="0"/>
                <a:cs typeface="Arial" pitchFamily="34" charset="0"/>
              </a:rPr>
              <a:t>,	</a:t>
            </a:r>
            <a:r>
              <a:rPr lang="es-PE" sz="2000" b="1" dirty="0" smtClean="0">
                <a:latin typeface="Arial" pitchFamily="34" charset="0"/>
                <a:cs typeface="Arial" pitchFamily="34" charset="0"/>
              </a:rPr>
              <a:t>se requiere</a:t>
            </a:r>
            <a:r>
              <a:rPr lang="es-PE" sz="2000" b="1" dirty="0">
                <a:latin typeface="Arial" pitchFamily="34" charset="0"/>
                <a:cs typeface="Arial" pitchFamily="34" charset="0"/>
              </a:rPr>
              <a:t> </a:t>
            </a:r>
            <a:r>
              <a:rPr lang="es-PE" sz="2000" b="1" dirty="0" smtClean="0">
                <a:latin typeface="Arial" pitchFamily="34" charset="0"/>
                <a:cs typeface="Arial" pitchFamily="34" charset="0"/>
              </a:rPr>
              <a:t>de</a:t>
            </a:r>
            <a:r>
              <a:rPr lang="es-PE" sz="2000" b="1" dirty="0">
                <a:latin typeface="Arial" pitchFamily="34" charset="0"/>
                <a:cs typeface="Arial" pitchFamily="34" charset="0"/>
              </a:rPr>
              <a:t> </a:t>
            </a:r>
            <a:r>
              <a:rPr lang="es-PE" sz="2000" b="1" dirty="0" smtClean="0">
                <a:latin typeface="Arial" pitchFamily="34" charset="0"/>
                <a:cs typeface="Arial" pitchFamily="34" charset="0"/>
              </a:rPr>
              <a:t>dos</a:t>
            </a:r>
            <a:r>
              <a:rPr lang="es-PE" sz="2000" b="1" dirty="0">
                <a:latin typeface="Arial" pitchFamily="34" charset="0"/>
                <a:cs typeface="Arial" pitchFamily="34" charset="0"/>
              </a:rPr>
              <a:t> </a:t>
            </a:r>
            <a:r>
              <a:rPr lang="es-PE" sz="2000" b="1" dirty="0" smtClean="0">
                <a:latin typeface="Arial" pitchFamily="34" charset="0"/>
                <a:cs typeface="Arial" pitchFamily="34" charset="0"/>
              </a:rPr>
              <a:t>conjuntos</a:t>
            </a:r>
            <a:r>
              <a:rPr lang="es-PE" sz="2000" b="1" dirty="0">
                <a:latin typeface="Arial" pitchFamily="34" charset="0"/>
                <a:cs typeface="Arial" pitchFamily="34" charset="0"/>
              </a:rPr>
              <a:t> de características:</a:t>
            </a:r>
          </a:p>
        </p:txBody>
      </p:sp>
      <p:sp>
        <p:nvSpPr>
          <p:cNvPr id="26" name="WS_polygon38"/>
          <p:cNvSpPr>
            <a:spLocks noChangeArrowheads="1"/>
          </p:cNvSpPr>
          <p:nvPr/>
        </p:nvSpPr>
        <p:spPr bwMode="auto">
          <a:xfrm>
            <a:off x="1547813" y="3665538"/>
            <a:ext cx="6096000" cy="2438400"/>
          </a:xfrm>
          <a:custGeom>
            <a:avLst/>
            <a:gdLst>
              <a:gd name="T0" fmla="*/ 0 w 48000"/>
              <a:gd name="T1" fmla="*/ 8000 h 19200"/>
              <a:gd name="T2" fmla="*/ 0 w 48000"/>
              <a:gd name="T3" fmla="*/ 8000 h 19200"/>
              <a:gd name="T4" fmla="*/ 9600 w 48000"/>
              <a:gd name="T5" fmla="*/ 0 h 19200"/>
              <a:gd name="T6" fmla="*/ 9600 w 48000"/>
              <a:gd name="T7" fmla="*/ 0 h 19200"/>
              <a:gd name="T8" fmla="*/ 9600 w 48000"/>
              <a:gd name="T9" fmla="*/ 3200 h 19200"/>
              <a:gd name="T10" fmla="*/ 9600 w 48000"/>
              <a:gd name="T11" fmla="*/ 3200 h 19200"/>
              <a:gd name="T12" fmla="*/ 24000 w 48000"/>
              <a:gd name="T13" fmla="*/ 3200 h 19200"/>
              <a:gd name="T14" fmla="*/ 24243 w 48000"/>
              <a:gd name="T15" fmla="*/ 3210 h 19200"/>
              <a:gd name="T16" fmla="*/ 24584 w 48000"/>
              <a:gd name="T17" fmla="*/ 3263 h 19200"/>
              <a:gd name="T18" fmla="*/ 24886 w 48000"/>
              <a:gd name="T19" fmla="*/ 3354 h 19200"/>
              <a:gd name="T20" fmla="*/ 25139 w 48000"/>
              <a:gd name="T21" fmla="*/ 3479 h 19200"/>
              <a:gd name="T22" fmla="*/ 25333 w 48000"/>
              <a:gd name="T23" fmla="*/ 3632 h 19200"/>
              <a:gd name="T24" fmla="*/ 25456 w 48000"/>
              <a:gd name="T25" fmla="*/ 3808 h 19200"/>
              <a:gd name="T26" fmla="*/ 25500 w 48000"/>
              <a:gd name="T27" fmla="*/ 4000 h 19200"/>
              <a:gd name="T28" fmla="*/ 25480 w 48000"/>
              <a:gd name="T29" fmla="*/ 4130 h 19200"/>
              <a:gd name="T30" fmla="*/ 25382 w 48000"/>
              <a:gd name="T31" fmla="*/ 4311 h 19200"/>
              <a:gd name="T32" fmla="*/ 25211 w 48000"/>
              <a:gd name="T33" fmla="*/ 4473 h 19200"/>
              <a:gd name="T34" fmla="*/ 24976 w 48000"/>
              <a:gd name="T35" fmla="*/ 4607 h 19200"/>
              <a:gd name="T36" fmla="*/ 24690 w 48000"/>
              <a:gd name="T37" fmla="*/ 4711 h 19200"/>
              <a:gd name="T38" fmla="*/ 24361 w 48000"/>
              <a:gd name="T39" fmla="*/ 4777 h 19200"/>
              <a:gd name="T40" fmla="*/ 24000 w 48000"/>
              <a:gd name="T41" fmla="*/ 4800 h 19200"/>
              <a:gd name="T42" fmla="*/ 23757 w 48000"/>
              <a:gd name="T43" fmla="*/ 4810 h 19200"/>
              <a:gd name="T44" fmla="*/ 23416 w 48000"/>
              <a:gd name="T45" fmla="*/ 4863 h 19200"/>
              <a:gd name="T46" fmla="*/ 23114 w 48000"/>
              <a:gd name="T47" fmla="*/ 4954 h 19200"/>
              <a:gd name="T48" fmla="*/ 22861 w 48000"/>
              <a:gd name="T49" fmla="*/ 5079 h 19200"/>
              <a:gd name="T50" fmla="*/ 22668 w 48000"/>
              <a:gd name="T51" fmla="*/ 5232 h 19200"/>
              <a:gd name="T52" fmla="*/ 22544 w 48000"/>
              <a:gd name="T53" fmla="*/ 5408 h 19200"/>
              <a:gd name="T54" fmla="*/ 22500 w 48000"/>
              <a:gd name="T55" fmla="*/ 5600 h 19200"/>
              <a:gd name="T56" fmla="*/ 22520 w 48000"/>
              <a:gd name="T57" fmla="*/ 5730 h 19200"/>
              <a:gd name="T58" fmla="*/ 22618 w 48000"/>
              <a:gd name="T59" fmla="*/ 5911 h 19200"/>
              <a:gd name="T60" fmla="*/ 22790 w 48000"/>
              <a:gd name="T61" fmla="*/ 6073 h 19200"/>
              <a:gd name="T62" fmla="*/ 23024 w 48000"/>
              <a:gd name="T63" fmla="*/ 6207 h 19200"/>
              <a:gd name="T64" fmla="*/ 23311 w 48000"/>
              <a:gd name="T65" fmla="*/ 6311 h 19200"/>
              <a:gd name="T66" fmla="*/ 23640 w 48000"/>
              <a:gd name="T67" fmla="*/ 6377 h 19200"/>
              <a:gd name="T68" fmla="*/ 24000 w 48000"/>
              <a:gd name="T69" fmla="*/ 6400 h 19200"/>
              <a:gd name="T70" fmla="*/ 24000 w 48000"/>
              <a:gd name="T71" fmla="*/ 6400 h 19200"/>
              <a:gd name="T72" fmla="*/ 38400 w 48000"/>
              <a:gd name="T73" fmla="*/ 6400 h 19200"/>
              <a:gd name="T74" fmla="*/ 38400 w 48000"/>
              <a:gd name="T75" fmla="*/ 6400 h 19200"/>
              <a:gd name="T76" fmla="*/ 38400 w 48000"/>
              <a:gd name="T77" fmla="*/ 3200 h 19200"/>
              <a:gd name="T78" fmla="*/ 38400 w 48000"/>
              <a:gd name="T79" fmla="*/ 3200 h 19200"/>
              <a:gd name="T80" fmla="*/ 48000 w 48000"/>
              <a:gd name="T81" fmla="*/ 11200 h 19200"/>
              <a:gd name="T82" fmla="*/ 48000 w 48000"/>
              <a:gd name="T83" fmla="*/ 11200 h 19200"/>
              <a:gd name="T84" fmla="*/ 38400 w 48000"/>
              <a:gd name="T85" fmla="*/ 19200 h 19200"/>
              <a:gd name="T86" fmla="*/ 38400 w 48000"/>
              <a:gd name="T87" fmla="*/ 19200 h 19200"/>
              <a:gd name="T88" fmla="*/ 38400 w 48000"/>
              <a:gd name="T89" fmla="*/ 16000 h 19200"/>
              <a:gd name="T90" fmla="*/ 38400 w 48000"/>
              <a:gd name="T91" fmla="*/ 16000 h 19200"/>
              <a:gd name="T92" fmla="*/ 24000 w 48000"/>
              <a:gd name="T93" fmla="*/ 16000 h 19200"/>
              <a:gd name="T94" fmla="*/ 23757 w 48000"/>
              <a:gd name="T95" fmla="*/ 15990 h 19200"/>
              <a:gd name="T96" fmla="*/ 23416 w 48000"/>
              <a:gd name="T97" fmla="*/ 15937 h 19200"/>
              <a:gd name="T98" fmla="*/ 23114 w 48000"/>
              <a:gd name="T99" fmla="*/ 15846 h 19200"/>
              <a:gd name="T100" fmla="*/ 22861 w 48000"/>
              <a:gd name="T101" fmla="*/ 15721 h 19200"/>
              <a:gd name="T102" fmla="*/ 22668 w 48000"/>
              <a:gd name="T103" fmla="*/ 15568 h 19200"/>
              <a:gd name="T104" fmla="*/ 22544 w 48000"/>
              <a:gd name="T105" fmla="*/ 15392 h 19200"/>
              <a:gd name="T106" fmla="*/ 22500 w 48000"/>
              <a:gd name="T107" fmla="*/ 15200 h 19200"/>
              <a:gd name="T108" fmla="*/ 22500 w 48000"/>
              <a:gd name="T109" fmla="*/ 15200 h 19200"/>
              <a:gd name="T110" fmla="*/ 22500 w 48000"/>
              <a:gd name="T111" fmla="*/ 12800 h 19200"/>
              <a:gd name="T112" fmla="*/ 22500 w 48000"/>
              <a:gd name="T113" fmla="*/ 12800 h 19200"/>
              <a:gd name="T114" fmla="*/ 9600 w 48000"/>
              <a:gd name="T115" fmla="*/ 12800 h 19200"/>
              <a:gd name="T116" fmla="*/ 9600 w 48000"/>
              <a:gd name="T117" fmla="*/ 12800 h 19200"/>
              <a:gd name="T118" fmla="*/ 9600 w 48000"/>
              <a:gd name="T119" fmla="*/ 16000 h 19200"/>
              <a:gd name="T120" fmla="*/ 9600 w 48000"/>
              <a:gd name="T121" fmla="*/ 16000 h 19200"/>
              <a:gd name="T122" fmla="*/ 0 w 48000"/>
              <a:gd name="T123" fmla="*/ 8000 h 19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000" h="19200">
                <a:moveTo>
                  <a:pt x="0" y="8000"/>
                </a:moveTo>
                <a:lnTo>
                  <a:pt x="0" y="8000"/>
                </a:lnTo>
                <a:lnTo>
                  <a:pt x="9600" y="0"/>
                </a:lnTo>
                <a:lnTo>
                  <a:pt x="9600" y="3200"/>
                </a:lnTo>
                <a:lnTo>
                  <a:pt x="24000" y="3200"/>
                </a:lnTo>
                <a:cubicBezTo>
                  <a:pt x="24000" y="3200"/>
                  <a:pt x="24123" y="3203"/>
                  <a:pt x="24243" y="3210"/>
                </a:cubicBezTo>
                <a:cubicBezTo>
                  <a:pt x="24361" y="3223"/>
                  <a:pt x="24474" y="3241"/>
                  <a:pt x="24584" y="3263"/>
                </a:cubicBezTo>
                <a:cubicBezTo>
                  <a:pt x="24690" y="3289"/>
                  <a:pt x="24790" y="3320"/>
                  <a:pt x="24886" y="3354"/>
                </a:cubicBezTo>
                <a:cubicBezTo>
                  <a:pt x="24976" y="3393"/>
                  <a:pt x="25061" y="3434"/>
                  <a:pt x="25139" y="3479"/>
                </a:cubicBezTo>
                <a:cubicBezTo>
                  <a:pt x="25211" y="3527"/>
                  <a:pt x="25275" y="3579"/>
                  <a:pt x="25333" y="3632"/>
                </a:cubicBezTo>
                <a:cubicBezTo>
                  <a:pt x="25382" y="3689"/>
                  <a:pt x="25424" y="3747"/>
                  <a:pt x="25456" y="3808"/>
                </a:cubicBezTo>
                <a:cubicBezTo>
                  <a:pt x="25480" y="3870"/>
                  <a:pt x="25495" y="3934"/>
                  <a:pt x="25500" y="4000"/>
                </a:cubicBezTo>
                <a:cubicBezTo>
                  <a:pt x="25500" y="4000"/>
                  <a:pt x="25495" y="4066"/>
                  <a:pt x="25480" y="4130"/>
                </a:cubicBezTo>
                <a:cubicBezTo>
                  <a:pt x="25456" y="4192"/>
                  <a:pt x="25424" y="4253"/>
                  <a:pt x="25382" y="4311"/>
                </a:cubicBezTo>
                <a:cubicBezTo>
                  <a:pt x="25333" y="4368"/>
                  <a:pt x="25275" y="4421"/>
                  <a:pt x="25211" y="4473"/>
                </a:cubicBezTo>
                <a:cubicBezTo>
                  <a:pt x="25139" y="4521"/>
                  <a:pt x="25061" y="4566"/>
                  <a:pt x="24976" y="4607"/>
                </a:cubicBezTo>
                <a:cubicBezTo>
                  <a:pt x="24886" y="4646"/>
                  <a:pt x="24790" y="4680"/>
                  <a:pt x="24690" y="4711"/>
                </a:cubicBezTo>
                <a:cubicBezTo>
                  <a:pt x="24584" y="4737"/>
                  <a:pt x="24474" y="4759"/>
                  <a:pt x="24361" y="4777"/>
                </a:cubicBezTo>
                <a:cubicBezTo>
                  <a:pt x="24243" y="4790"/>
                  <a:pt x="24123" y="4797"/>
                  <a:pt x="24000" y="4800"/>
                </a:cubicBezTo>
                <a:cubicBezTo>
                  <a:pt x="24000" y="4800"/>
                  <a:pt x="23877" y="4803"/>
                  <a:pt x="23757" y="4810"/>
                </a:cubicBezTo>
                <a:cubicBezTo>
                  <a:pt x="23640" y="4823"/>
                  <a:pt x="23526" y="4841"/>
                  <a:pt x="23416" y="4863"/>
                </a:cubicBezTo>
                <a:cubicBezTo>
                  <a:pt x="23311" y="4889"/>
                  <a:pt x="23210" y="4920"/>
                  <a:pt x="23114" y="4954"/>
                </a:cubicBezTo>
                <a:cubicBezTo>
                  <a:pt x="23024" y="4993"/>
                  <a:pt x="22939" y="5034"/>
                  <a:pt x="22861" y="5079"/>
                </a:cubicBezTo>
                <a:cubicBezTo>
                  <a:pt x="22790" y="5127"/>
                  <a:pt x="22725" y="5179"/>
                  <a:pt x="22668" y="5232"/>
                </a:cubicBezTo>
                <a:cubicBezTo>
                  <a:pt x="22618" y="5289"/>
                  <a:pt x="22577" y="5347"/>
                  <a:pt x="22544" y="5408"/>
                </a:cubicBezTo>
                <a:cubicBezTo>
                  <a:pt x="22520" y="5470"/>
                  <a:pt x="22505" y="5534"/>
                  <a:pt x="22500" y="5600"/>
                </a:cubicBezTo>
                <a:cubicBezTo>
                  <a:pt x="22500" y="5600"/>
                  <a:pt x="22505" y="5666"/>
                  <a:pt x="22520" y="5730"/>
                </a:cubicBezTo>
                <a:cubicBezTo>
                  <a:pt x="22544" y="5792"/>
                  <a:pt x="22577" y="5853"/>
                  <a:pt x="22618" y="5911"/>
                </a:cubicBezTo>
                <a:cubicBezTo>
                  <a:pt x="22668" y="5968"/>
                  <a:pt x="22725" y="6021"/>
                  <a:pt x="22790" y="6073"/>
                </a:cubicBezTo>
                <a:cubicBezTo>
                  <a:pt x="22861" y="6121"/>
                  <a:pt x="22939" y="6166"/>
                  <a:pt x="23024" y="6207"/>
                </a:cubicBezTo>
                <a:cubicBezTo>
                  <a:pt x="23114" y="6246"/>
                  <a:pt x="23210" y="6280"/>
                  <a:pt x="23311" y="6311"/>
                </a:cubicBezTo>
                <a:cubicBezTo>
                  <a:pt x="23416" y="6337"/>
                  <a:pt x="23526" y="6359"/>
                  <a:pt x="23640" y="6377"/>
                </a:cubicBezTo>
                <a:cubicBezTo>
                  <a:pt x="23757" y="6390"/>
                  <a:pt x="23877" y="6397"/>
                  <a:pt x="24000" y="6400"/>
                </a:cubicBezTo>
                <a:lnTo>
                  <a:pt x="38400" y="6400"/>
                </a:lnTo>
                <a:lnTo>
                  <a:pt x="38400" y="3200"/>
                </a:lnTo>
                <a:lnTo>
                  <a:pt x="48000" y="11200"/>
                </a:lnTo>
                <a:lnTo>
                  <a:pt x="38400" y="19200"/>
                </a:lnTo>
                <a:lnTo>
                  <a:pt x="38400" y="16000"/>
                </a:lnTo>
                <a:lnTo>
                  <a:pt x="24000" y="16000"/>
                </a:lnTo>
                <a:cubicBezTo>
                  <a:pt x="24000" y="16000"/>
                  <a:pt x="23877" y="15997"/>
                  <a:pt x="23757" y="15990"/>
                </a:cubicBezTo>
                <a:cubicBezTo>
                  <a:pt x="23640" y="15977"/>
                  <a:pt x="23526" y="15959"/>
                  <a:pt x="23416" y="15937"/>
                </a:cubicBezTo>
                <a:cubicBezTo>
                  <a:pt x="23311" y="15911"/>
                  <a:pt x="23210" y="15880"/>
                  <a:pt x="23114" y="15846"/>
                </a:cubicBezTo>
                <a:cubicBezTo>
                  <a:pt x="23024" y="15808"/>
                  <a:pt x="22939" y="15766"/>
                  <a:pt x="22861" y="15721"/>
                </a:cubicBezTo>
                <a:cubicBezTo>
                  <a:pt x="22790" y="15673"/>
                  <a:pt x="22725" y="15621"/>
                  <a:pt x="22668" y="15568"/>
                </a:cubicBezTo>
                <a:cubicBezTo>
                  <a:pt x="22618" y="15511"/>
                  <a:pt x="22577" y="15453"/>
                  <a:pt x="22544" y="15392"/>
                </a:cubicBezTo>
                <a:cubicBezTo>
                  <a:pt x="22520" y="15330"/>
                  <a:pt x="22505" y="15266"/>
                  <a:pt x="22500" y="15200"/>
                </a:cubicBezTo>
                <a:lnTo>
                  <a:pt x="22500" y="12800"/>
                </a:lnTo>
                <a:lnTo>
                  <a:pt x="9600" y="12800"/>
                </a:lnTo>
                <a:lnTo>
                  <a:pt x="9600" y="16000"/>
                </a:lnTo>
                <a:lnTo>
                  <a:pt x="0" y="8000"/>
                </a:lnTo>
              </a:path>
            </a:pathLst>
          </a:cu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b="1" dirty="0">
              <a:solidFill>
                <a:prstClr val="white"/>
              </a:solidFill>
              <a:latin typeface="Arial Narrow" pitchFamily="34" charset="0"/>
            </a:endParaRPr>
          </a:p>
        </p:txBody>
      </p:sp>
      <p:sp>
        <p:nvSpPr>
          <p:cNvPr id="28" name="27 CuadroTexto"/>
          <p:cNvSpPr txBox="1"/>
          <p:nvPr/>
        </p:nvSpPr>
        <p:spPr>
          <a:xfrm>
            <a:off x="2498696" y="4272770"/>
            <a:ext cx="1800200" cy="707886"/>
          </a:xfrm>
          <a:prstGeom prst="rect">
            <a:avLst/>
          </a:prstGeom>
          <a:noFill/>
        </p:spPr>
        <p:txBody>
          <a:bodyPr wrap="square" rtlCol="0">
            <a:spAutoFit/>
          </a:bodyPr>
          <a:lstStyle/>
          <a:p>
            <a:r>
              <a:rPr lang="es-PE" sz="2000" b="1" dirty="0" smtClean="0">
                <a:solidFill>
                  <a:schemeClr val="bg1"/>
                </a:solidFill>
                <a:latin typeface="Arial" pitchFamily="34" charset="0"/>
                <a:cs typeface="Arial" pitchFamily="34" charset="0"/>
              </a:rPr>
              <a:t>Parámetros de Entrada</a:t>
            </a:r>
            <a:endParaRPr lang="es-PE" sz="2000" b="1" dirty="0">
              <a:solidFill>
                <a:schemeClr val="bg1"/>
              </a:solidFill>
              <a:latin typeface="Arial" pitchFamily="34" charset="0"/>
              <a:cs typeface="Arial" pitchFamily="34" charset="0"/>
            </a:endParaRPr>
          </a:p>
        </p:txBody>
      </p:sp>
      <p:sp>
        <p:nvSpPr>
          <p:cNvPr id="29" name="28 CuadroTexto"/>
          <p:cNvSpPr txBox="1"/>
          <p:nvPr/>
        </p:nvSpPr>
        <p:spPr>
          <a:xfrm>
            <a:off x="4788024" y="4688268"/>
            <a:ext cx="1728192" cy="707886"/>
          </a:xfrm>
          <a:prstGeom prst="rect">
            <a:avLst/>
          </a:prstGeom>
          <a:noFill/>
        </p:spPr>
        <p:txBody>
          <a:bodyPr wrap="square" rtlCol="0">
            <a:spAutoFit/>
          </a:bodyPr>
          <a:lstStyle/>
          <a:p>
            <a:r>
              <a:rPr lang="es-PE" sz="2000" b="1" dirty="0" smtClean="0">
                <a:solidFill>
                  <a:schemeClr val="bg1"/>
                </a:solidFill>
                <a:latin typeface="Arial" pitchFamily="34" charset="0"/>
                <a:cs typeface="Arial" pitchFamily="34" charset="0"/>
              </a:rPr>
              <a:t>Parámetros de Salida</a:t>
            </a:r>
            <a:endParaRPr lang="es-PE"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789335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0" y="404664"/>
            <a:ext cx="4032448" cy="523220"/>
          </a:xfrm>
          <a:prstGeom prst="rect">
            <a:avLst/>
          </a:prstGeom>
          <a:noFill/>
        </p:spPr>
        <p:txBody>
          <a:bodyPr wrap="square" rtlCol="0">
            <a:spAutoFit/>
          </a:bodyPr>
          <a:lstStyle/>
          <a:p>
            <a:pPr algn="r"/>
            <a:r>
              <a:rPr lang="es-PE" sz="2800" b="1" u="sng" dirty="0" smtClean="0">
                <a:solidFill>
                  <a:prstClr val="white"/>
                </a:solidFill>
                <a:latin typeface="Arial Narrow" pitchFamily="34" charset="0"/>
              </a:rPr>
              <a:t>Parámetros de Entrada:</a:t>
            </a:r>
          </a:p>
        </p:txBody>
      </p:sp>
      <p:sp>
        <p:nvSpPr>
          <p:cNvPr id="5" name="4 Rectángulo"/>
          <p:cNvSpPr/>
          <p:nvPr/>
        </p:nvSpPr>
        <p:spPr>
          <a:xfrm>
            <a:off x="395536" y="1556792"/>
            <a:ext cx="3907625" cy="4893647"/>
          </a:xfrm>
          <a:prstGeom prst="rect">
            <a:avLst/>
          </a:prstGeom>
        </p:spPr>
        <p:txBody>
          <a:bodyPr wrap="square">
            <a:spAutoFit/>
          </a:bodyPr>
          <a:lstStyle/>
          <a:p>
            <a:pPr algn="just"/>
            <a:r>
              <a:rPr lang="es-PE" sz="2400" b="1" dirty="0" smtClean="0">
                <a:latin typeface="Arial" pitchFamily="34" charset="0"/>
                <a:cs typeface="Arial" pitchFamily="34" charset="0"/>
              </a:rPr>
              <a:t>Se    relaciona</a:t>
            </a:r>
            <a:r>
              <a:rPr lang="es-PE" sz="2400" b="1" dirty="0">
                <a:latin typeface="Arial" pitchFamily="34" charset="0"/>
                <a:cs typeface="Arial" pitchFamily="34" charset="0"/>
              </a:rPr>
              <a:t> </a:t>
            </a:r>
            <a:r>
              <a:rPr lang="es-PE" sz="2400" b="1" dirty="0" smtClean="0">
                <a:latin typeface="Arial" pitchFamily="34" charset="0"/>
                <a:cs typeface="Arial" pitchFamily="34" charset="0"/>
              </a:rPr>
              <a:t>      la</a:t>
            </a:r>
            <a:endParaRPr lang="es-PE" sz="2400" b="1" dirty="0">
              <a:latin typeface="Arial" pitchFamily="34" charset="0"/>
              <a:cs typeface="Arial" pitchFamily="34" charset="0"/>
            </a:endParaRPr>
          </a:p>
          <a:p>
            <a:pPr algn="just"/>
            <a:r>
              <a:rPr lang="es-PE" sz="2400" b="1" dirty="0" smtClean="0">
                <a:latin typeface="Arial" pitchFamily="34" charset="0"/>
                <a:cs typeface="Arial" pitchFamily="34" charset="0"/>
              </a:rPr>
              <a:t>Corriente</a:t>
            </a:r>
            <a:r>
              <a:rPr lang="es-PE" sz="2400" b="1" dirty="0">
                <a:latin typeface="Arial" pitchFamily="34" charset="0"/>
                <a:cs typeface="Arial" pitchFamily="34" charset="0"/>
              </a:rPr>
              <a:t>	</a:t>
            </a:r>
            <a:r>
              <a:rPr lang="es-PE" sz="2400" b="1" dirty="0" smtClean="0">
                <a:latin typeface="Arial" pitchFamily="34" charset="0"/>
                <a:cs typeface="Arial" pitchFamily="34" charset="0"/>
              </a:rPr>
              <a:t>de   entrada</a:t>
            </a:r>
            <a:endParaRPr lang="es-PE" sz="2400" b="1" dirty="0">
              <a:latin typeface="Arial" pitchFamily="34" charset="0"/>
              <a:cs typeface="Arial" pitchFamily="34" charset="0"/>
            </a:endParaRPr>
          </a:p>
          <a:p>
            <a:pPr algn="just"/>
            <a:r>
              <a:rPr lang="es-PE" sz="2400" b="1" dirty="0">
                <a:latin typeface="Arial" pitchFamily="34" charset="0"/>
                <a:cs typeface="Arial" pitchFamily="34" charset="0"/>
              </a:rPr>
              <a:t>(IB)   con   el   voltaje   de</a:t>
            </a:r>
          </a:p>
          <a:p>
            <a:pPr algn="just"/>
            <a:r>
              <a:rPr lang="es-PE" sz="2400" b="1" dirty="0">
                <a:latin typeface="Arial" pitchFamily="34" charset="0"/>
                <a:cs typeface="Arial" pitchFamily="34" charset="0"/>
              </a:rPr>
              <a:t>entrada	(VBE)	para</a:t>
            </a:r>
          </a:p>
          <a:p>
            <a:pPr algn="just"/>
            <a:r>
              <a:rPr lang="es-PE" sz="2400" b="1" dirty="0">
                <a:latin typeface="Arial" pitchFamily="34" charset="0"/>
                <a:cs typeface="Arial" pitchFamily="34" charset="0"/>
              </a:rPr>
              <a:t>varios	niveles	de</a:t>
            </a:r>
          </a:p>
          <a:p>
            <a:pPr algn="just"/>
            <a:r>
              <a:rPr lang="es-PE" sz="2400" b="1" dirty="0">
                <a:latin typeface="Arial" pitchFamily="34" charset="0"/>
                <a:cs typeface="Arial" pitchFamily="34" charset="0"/>
              </a:rPr>
              <a:t>voltaje de salida (VCE).</a:t>
            </a:r>
          </a:p>
          <a:p>
            <a:pPr algn="just"/>
            <a:r>
              <a:rPr lang="es-PE" sz="2400" b="1" dirty="0">
                <a:latin typeface="Arial" pitchFamily="34" charset="0"/>
                <a:cs typeface="Arial" pitchFamily="34" charset="0"/>
              </a:rPr>
              <a:t> </a:t>
            </a:r>
          </a:p>
          <a:p>
            <a:pPr algn="just"/>
            <a:r>
              <a:rPr lang="es-PE" sz="2400" b="1" dirty="0">
                <a:latin typeface="Arial" pitchFamily="34" charset="0"/>
                <a:cs typeface="Arial" pitchFamily="34" charset="0"/>
              </a:rPr>
              <a:t> </a:t>
            </a:r>
          </a:p>
          <a:p>
            <a:pPr algn="just"/>
            <a:r>
              <a:rPr lang="es-PE" sz="2400" b="1" dirty="0">
                <a:latin typeface="Arial" pitchFamily="34" charset="0"/>
                <a:cs typeface="Arial" pitchFamily="34" charset="0"/>
              </a:rPr>
              <a:t> </a:t>
            </a:r>
          </a:p>
          <a:p>
            <a:pPr algn="just"/>
            <a:r>
              <a:rPr lang="es-PE" sz="2400" b="1" dirty="0">
                <a:latin typeface="Arial" pitchFamily="34" charset="0"/>
                <a:cs typeface="Arial" pitchFamily="34" charset="0"/>
              </a:rPr>
              <a:t>Una vez que el transistor</a:t>
            </a:r>
          </a:p>
          <a:p>
            <a:pPr algn="just"/>
            <a:r>
              <a:rPr lang="es-PE" sz="2400" b="1" dirty="0">
                <a:latin typeface="Arial" pitchFamily="34" charset="0"/>
                <a:cs typeface="Arial" pitchFamily="34" charset="0"/>
              </a:rPr>
              <a:t>esta “encendido” se</a:t>
            </a:r>
          </a:p>
          <a:p>
            <a:pPr algn="just"/>
            <a:r>
              <a:rPr lang="es-PE" sz="2400" b="1" dirty="0">
                <a:latin typeface="Arial" pitchFamily="34" charset="0"/>
                <a:cs typeface="Arial" pitchFamily="34" charset="0"/>
              </a:rPr>
              <a:t>supondrá que el VBE es:</a:t>
            </a:r>
          </a:p>
          <a:p>
            <a:pPr algn="just"/>
            <a:r>
              <a:rPr lang="es-PE" sz="2400" b="1" dirty="0">
                <a:latin typeface="Arial" pitchFamily="34" charset="0"/>
                <a:cs typeface="Arial" pitchFamily="34" charset="0"/>
              </a:rPr>
              <a:t>VBE = 0.7V</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484784"/>
            <a:ext cx="4284888" cy="428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884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067944" y="404664"/>
            <a:ext cx="4896544" cy="523220"/>
          </a:xfrm>
          <a:prstGeom prst="rect">
            <a:avLst/>
          </a:prstGeom>
          <a:noFill/>
        </p:spPr>
        <p:txBody>
          <a:bodyPr wrap="square" rtlCol="0">
            <a:spAutoFit/>
          </a:bodyPr>
          <a:lstStyle/>
          <a:p>
            <a:pPr algn="r"/>
            <a:r>
              <a:rPr lang="es-PE" sz="2800" b="1" u="sng" dirty="0" smtClean="0">
                <a:solidFill>
                  <a:prstClr val="white"/>
                </a:solidFill>
                <a:latin typeface="Arial Narrow" pitchFamily="34" charset="0"/>
              </a:rPr>
              <a:t>Parámetros de Salida</a:t>
            </a:r>
            <a:endParaRPr lang="es-PE" sz="2800" b="1" u="sng" dirty="0">
              <a:solidFill>
                <a:prstClr val="white"/>
              </a:solidFill>
              <a:latin typeface="Arial Narrow" pitchFamily="34" charset="0"/>
            </a:endParaRPr>
          </a:p>
        </p:txBody>
      </p:sp>
      <p:sp>
        <p:nvSpPr>
          <p:cNvPr id="5" name="4 Rectángulo"/>
          <p:cNvSpPr/>
          <p:nvPr/>
        </p:nvSpPr>
        <p:spPr>
          <a:xfrm>
            <a:off x="539552" y="2132856"/>
            <a:ext cx="2736304" cy="2246769"/>
          </a:xfrm>
          <a:prstGeom prst="rect">
            <a:avLst/>
          </a:prstGeom>
        </p:spPr>
        <p:txBody>
          <a:bodyPr wrap="square">
            <a:spAutoFit/>
          </a:bodyPr>
          <a:lstStyle/>
          <a:p>
            <a:pPr algn="just"/>
            <a:r>
              <a:rPr lang="es-PE" sz="2000" b="1" dirty="0" smtClean="0">
                <a:latin typeface="Arial" pitchFamily="34" charset="0"/>
                <a:cs typeface="Arial" pitchFamily="34" charset="0"/>
              </a:rPr>
              <a:t>Se    relaciona</a:t>
            </a:r>
            <a:r>
              <a:rPr lang="es-PE" sz="2000" b="1" dirty="0">
                <a:latin typeface="Arial" pitchFamily="34" charset="0"/>
                <a:cs typeface="Arial" pitchFamily="34" charset="0"/>
              </a:rPr>
              <a:t>	la</a:t>
            </a:r>
          </a:p>
          <a:p>
            <a:pPr algn="just"/>
            <a:r>
              <a:rPr lang="es-PE" sz="2000" b="1" dirty="0">
                <a:latin typeface="Arial" pitchFamily="34" charset="0"/>
                <a:cs typeface="Arial" pitchFamily="34" charset="0"/>
              </a:rPr>
              <a:t>corriente   de   salida</a:t>
            </a:r>
          </a:p>
          <a:p>
            <a:pPr algn="just"/>
            <a:r>
              <a:rPr lang="es-PE" sz="2000" b="1" dirty="0">
                <a:latin typeface="Arial" pitchFamily="34" charset="0"/>
                <a:cs typeface="Arial" pitchFamily="34" charset="0"/>
              </a:rPr>
              <a:t>(IC)   con   el   voltaje</a:t>
            </a:r>
          </a:p>
          <a:p>
            <a:pPr algn="just"/>
            <a:r>
              <a:rPr lang="es-PE" sz="2000" b="1" dirty="0">
                <a:latin typeface="Arial" pitchFamily="34" charset="0"/>
                <a:cs typeface="Arial" pitchFamily="34" charset="0"/>
              </a:rPr>
              <a:t>de salida (VCE) para</a:t>
            </a:r>
          </a:p>
          <a:p>
            <a:pPr algn="just"/>
            <a:r>
              <a:rPr lang="es-PE" sz="2000" b="1" dirty="0">
                <a:latin typeface="Arial" pitchFamily="34" charset="0"/>
                <a:cs typeface="Arial" pitchFamily="34" charset="0"/>
              </a:rPr>
              <a:t>varios	niveles	de</a:t>
            </a:r>
          </a:p>
          <a:p>
            <a:pPr algn="just"/>
            <a:r>
              <a:rPr lang="es-PE" sz="2000" b="1" dirty="0">
                <a:latin typeface="Arial" pitchFamily="34" charset="0"/>
                <a:cs typeface="Arial" pitchFamily="34" charset="0"/>
              </a:rPr>
              <a:t>corriente	de</a:t>
            </a:r>
          </a:p>
          <a:p>
            <a:pPr algn="just"/>
            <a:r>
              <a:rPr lang="es-PE" sz="2000" b="1" dirty="0">
                <a:latin typeface="Arial" pitchFamily="34" charset="0"/>
                <a:cs typeface="Arial" pitchFamily="34" charset="0"/>
              </a:rPr>
              <a:t>entrada (IB).</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484784"/>
            <a:ext cx="5410200" cy="503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36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9424" y="332656"/>
            <a:ext cx="5184576" cy="584775"/>
          </a:xfrm>
          <a:prstGeom prst="rect">
            <a:avLst/>
          </a:prstGeom>
          <a:noFill/>
        </p:spPr>
        <p:txBody>
          <a:bodyPr wrap="square" rtlCol="0">
            <a:spAutoFit/>
          </a:bodyPr>
          <a:lstStyle/>
          <a:p>
            <a:pPr algn="r"/>
            <a:r>
              <a:rPr lang="es-PE" sz="3200" b="1" u="sng" dirty="0" smtClean="0">
                <a:solidFill>
                  <a:prstClr val="white"/>
                </a:solidFill>
                <a:latin typeface="Arial Narrow" pitchFamily="34" charset="0"/>
              </a:rPr>
              <a:t>Región Activa</a:t>
            </a:r>
            <a:endParaRPr lang="es-PE" sz="3200" b="1" u="sng" dirty="0">
              <a:solidFill>
                <a:prstClr val="white"/>
              </a:solidFill>
              <a:latin typeface="Arial Narrow" pitchFamily="34" charset="0"/>
            </a:endParaRPr>
          </a:p>
        </p:txBody>
      </p:sp>
      <p:sp>
        <p:nvSpPr>
          <p:cNvPr id="5" name="4 Rectángulo"/>
          <p:cNvSpPr/>
          <p:nvPr/>
        </p:nvSpPr>
        <p:spPr>
          <a:xfrm>
            <a:off x="899592" y="1700808"/>
            <a:ext cx="7632848" cy="4093428"/>
          </a:xfrm>
          <a:prstGeom prst="rect">
            <a:avLst/>
          </a:prstGeom>
        </p:spPr>
        <p:txBody>
          <a:bodyPr wrap="square">
            <a:spAutoFit/>
          </a:bodyPr>
          <a:lstStyle/>
          <a:p>
            <a:r>
              <a:rPr lang="es-PE" sz="2400" b="1" dirty="0">
                <a:latin typeface="Arial" pitchFamily="34" charset="0"/>
                <a:cs typeface="Arial" pitchFamily="34" charset="0"/>
              </a:rPr>
              <a:t>La corriente de emisor, que es la corriente</a:t>
            </a:r>
          </a:p>
          <a:p>
            <a:r>
              <a:rPr lang="es-PE" sz="2400" b="1" dirty="0">
                <a:latin typeface="Arial" pitchFamily="34" charset="0"/>
                <a:cs typeface="Arial" pitchFamily="34" charset="0"/>
              </a:rPr>
              <a:t>de  salida,  está  formada  por  la  suma  de  la</a:t>
            </a:r>
          </a:p>
          <a:p>
            <a:r>
              <a:rPr lang="es-PE" sz="2400" b="1" dirty="0">
                <a:latin typeface="Arial" pitchFamily="34" charset="0"/>
                <a:cs typeface="Arial" pitchFamily="34" charset="0"/>
              </a:rPr>
              <a:t>corriente de base y la de colector:</a:t>
            </a:r>
          </a:p>
          <a:p>
            <a:r>
              <a:rPr lang="es-PE" sz="2400" b="1" dirty="0">
                <a:latin typeface="Arial" pitchFamily="34" charset="0"/>
                <a:cs typeface="Arial" pitchFamily="34" charset="0"/>
              </a:rPr>
              <a:t>	</a:t>
            </a:r>
          </a:p>
          <a:p>
            <a:r>
              <a:rPr lang="es-PE" sz="2400" b="1" dirty="0" smtClean="0">
                <a:latin typeface="Arial" pitchFamily="34" charset="0"/>
                <a:cs typeface="Arial" pitchFamily="34" charset="0"/>
              </a:rPr>
              <a:t>                                             IE </a:t>
            </a:r>
            <a:r>
              <a:rPr lang="es-PE" sz="2400" b="1" dirty="0">
                <a:latin typeface="Arial" pitchFamily="34" charset="0"/>
                <a:cs typeface="Arial" pitchFamily="34" charset="0"/>
              </a:rPr>
              <a:t>= IC + IB</a:t>
            </a:r>
          </a:p>
          <a:p>
            <a:endParaRPr lang="es-PE" sz="2400" b="1" dirty="0">
              <a:latin typeface="Arial" pitchFamily="34" charset="0"/>
              <a:cs typeface="Arial" pitchFamily="34" charset="0"/>
            </a:endParaRPr>
          </a:p>
          <a:p>
            <a:r>
              <a:rPr lang="es-PE" sz="2400" b="1" dirty="0" smtClean="0">
                <a:latin typeface="Arial" pitchFamily="34" charset="0"/>
                <a:cs typeface="Arial" pitchFamily="34" charset="0"/>
              </a:rPr>
              <a:t>En la configuración</a:t>
            </a:r>
            <a:r>
              <a:rPr lang="es-PE" sz="2400" b="1" dirty="0">
                <a:latin typeface="Arial" pitchFamily="34" charset="0"/>
                <a:cs typeface="Arial" pitchFamily="34" charset="0"/>
              </a:rPr>
              <a:t>	EC,	</a:t>
            </a:r>
            <a:r>
              <a:rPr lang="es-PE" sz="2400" b="1" dirty="0" smtClean="0">
                <a:latin typeface="Arial" pitchFamily="34" charset="0"/>
                <a:cs typeface="Arial" pitchFamily="34" charset="0"/>
              </a:rPr>
              <a:t>también se mantiene  </a:t>
            </a:r>
            <a:r>
              <a:rPr lang="es-PE" sz="2400" b="1" dirty="0">
                <a:latin typeface="Arial" pitchFamily="34" charset="0"/>
                <a:cs typeface="Arial" pitchFamily="34" charset="0"/>
              </a:rPr>
              <a:t>la  relación  siguiente  que  se  </a:t>
            </a:r>
            <a:r>
              <a:rPr lang="es-PE" sz="2400" b="1" dirty="0" smtClean="0">
                <a:latin typeface="Arial" pitchFamily="34" charset="0"/>
                <a:cs typeface="Arial" pitchFamily="34" charset="0"/>
              </a:rPr>
              <a:t>usó en </a:t>
            </a:r>
            <a:r>
              <a:rPr lang="es-PE" sz="2400" b="1" dirty="0">
                <a:latin typeface="Arial" pitchFamily="34" charset="0"/>
                <a:cs typeface="Arial" pitchFamily="34" charset="0"/>
              </a:rPr>
              <a:t>la configuración BC:</a:t>
            </a:r>
          </a:p>
          <a:p>
            <a:r>
              <a:rPr lang="es-PE" sz="2400" b="1" dirty="0" smtClean="0">
                <a:latin typeface="Arial" pitchFamily="34" charset="0"/>
                <a:cs typeface="Arial" pitchFamily="34" charset="0"/>
              </a:rPr>
              <a:t>                           </a:t>
            </a:r>
          </a:p>
          <a:p>
            <a:r>
              <a:rPr lang="es-PE" sz="2000" b="1" dirty="0">
                <a:latin typeface="Arial" pitchFamily="34" charset="0"/>
                <a:cs typeface="Arial" pitchFamily="34" charset="0"/>
              </a:rPr>
              <a:t> </a:t>
            </a:r>
            <a:r>
              <a:rPr lang="es-PE" sz="2000" b="1" dirty="0" smtClean="0">
                <a:latin typeface="Arial" pitchFamily="34" charset="0"/>
                <a:cs typeface="Arial" pitchFamily="34" charset="0"/>
              </a:rPr>
              <a:t>                                             IC </a:t>
            </a:r>
            <a:r>
              <a:rPr lang="es-PE" sz="2000" b="1" dirty="0">
                <a:latin typeface="Arial" pitchFamily="34" charset="0"/>
                <a:cs typeface="Arial" pitchFamily="34" charset="0"/>
              </a:rPr>
              <a:t>= 𝜶IE</a:t>
            </a:r>
          </a:p>
        </p:txBody>
      </p:sp>
    </p:spTree>
    <p:extLst>
      <p:ext uri="{BB962C8B-B14F-4D97-AF65-F5344CB8AC3E}">
        <p14:creationId xmlns:p14="http://schemas.microsoft.com/office/powerpoint/2010/main" val="1319445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759624" y="404664"/>
            <a:ext cx="3384376" cy="584775"/>
          </a:xfrm>
          <a:prstGeom prst="rect">
            <a:avLst/>
          </a:prstGeom>
          <a:noFill/>
        </p:spPr>
        <p:txBody>
          <a:bodyPr wrap="square" rtlCol="0">
            <a:spAutoFit/>
          </a:bodyPr>
          <a:lstStyle/>
          <a:p>
            <a:pPr algn="r"/>
            <a:r>
              <a:rPr lang="es-PE" sz="3200" b="1" u="sng" dirty="0" smtClean="0">
                <a:solidFill>
                  <a:prstClr val="white"/>
                </a:solidFill>
                <a:latin typeface="Arial Narrow" pitchFamily="34" charset="0"/>
              </a:rPr>
              <a:t>Región de Corte</a:t>
            </a:r>
            <a:endParaRPr lang="es-PE" sz="3200" b="1" u="sng" dirty="0">
              <a:solidFill>
                <a:prstClr val="white"/>
              </a:solidFill>
              <a:latin typeface="Arial Narrow" pitchFamily="34" charset="0"/>
            </a:endParaRPr>
          </a:p>
        </p:txBody>
      </p:sp>
      <p:sp>
        <p:nvSpPr>
          <p:cNvPr id="5" name="4 Rectángulo"/>
          <p:cNvSpPr/>
          <p:nvPr/>
        </p:nvSpPr>
        <p:spPr>
          <a:xfrm>
            <a:off x="845840" y="1772816"/>
            <a:ext cx="7542584" cy="1015663"/>
          </a:xfrm>
          <a:prstGeom prst="rect">
            <a:avLst/>
          </a:prstGeom>
        </p:spPr>
        <p:txBody>
          <a:bodyPr wrap="square">
            <a:spAutoFit/>
          </a:bodyPr>
          <a:lstStyle/>
          <a:p>
            <a:r>
              <a:rPr lang="es-PE" sz="2000" b="1" dirty="0">
                <a:latin typeface="Arial" pitchFamily="34" charset="0"/>
                <a:cs typeface="Arial" pitchFamily="34" charset="0"/>
              </a:rPr>
              <a:t>Tanto  la  unión  base-emisor  como  la  unión</a:t>
            </a:r>
          </a:p>
          <a:p>
            <a:r>
              <a:rPr lang="es-PE" sz="2000" b="1" dirty="0" smtClean="0">
                <a:latin typeface="Arial" pitchFamily="34" charset="0"/>
                <a:cs typeface="Arial" pitchFamily="34" charset="0"/>
              </a:rPr>
              <a:t>colector-emisor de</a:t>
            </a:r>
            <a:r>
              <a:rPr lang="es-PE" sz="2000" b="1" dirty="0">
                <a:latin typeface="Arial" pitchFamily="34" charset="0"/>
                <a:cs typeface="Arial" pitchFamily="34" charset="0"/>
              </a:rPr>
              <a:t>	</a:t>
            </a:r>
            <a:r>
              <a:rPr lang="es-PE" sz="2000" b="1" dirty="0" smtClean="0">
                <a:latin typeface="Arial" pitchFamily="34" charset="0"/>
                <a:cs typeface="Arial" pitchFamily="34" charset="0"/>
              </a:rPr>
              <a:t>un transistor</a:t>
            </a:r>
            <a:r>
              <a:rPr lang="es-PE" sz="2000" b="1" dirty="0">
                <a:latin typeface="Arial" pitchFamily="34" charset="0"/>
                <a:cs typeface="Arial" pitchFamily="34" charset="0"/>
              </a:rPr>
              <a:t> </a:t>
            </a:r>
            <a:r>
              <a:rPr lang="es-PE" sz="2000" b="1" dirty="0" smtClean="0">
                <a:latin typeface="Arial" pitchFamily="34" charset="0"/>
                <a:cs typeface="Arial" pitchFamily="34" charset="0"/>
              </a:rPr>
              <a:t>tienen</a:t>
            </a:r>
            <a:r>
              <a:rPr lang="es-PE" sz="2000" b="1" dirty="0">
                <a:latin typeface="Arial" pitchFamily="34" charset="0"/>
                <a:cs typeface="Arial" pitchFamily="34" charset="0"/>
              </a:rPr>
              <a:t> </a:t>
            </a:r>
            <a:r>
              <a:rPr lang="es-PE" sz="2000" b="1" dirty="0" smtClean="0">
                <a:latin typeface="Arial" pitchFamily="34" charset="0"/>
                <a:cs typeface="Arial" pitchFamily="34" charset="0"/>
              </a:rPr>
              <a:t>polarización</a:t>
            </a:r>
            <a:r>
              <a:rPr lang="es-PE" sz="2000" b="1" dirty="0">
                <a:latin typeface="Arial" pitchFamily="34" charset="0"/>
                <a:cs typeface="Arial" pitchFamily="34" charset="0"/>
              </a:rPr>
              <a:t> inversa.</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408" y="3068960"/>
            <a:ext cx="28194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63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72816"/>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TEMA No 02</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p:txBody>
          <a:bodyPr>
            <a:noAutofit/>
          </a:bodyPr>
          <a:lstStyle/>
          <a:p>
            <a:pPr algn="ctr"/>
            <a:r>
              <a:rPr lang="es-ES" sz="3200" dirty="0" smtClean="0">
                <a:latin typeface="Arial" pitchFamily="34" charset="0"/>
                <a:cs typeface="Arial" pitchFamily="34" charset="0"/>
              </a:rPr>
              <a:t>Diodo ideal, Construcción básica y características</a:t>
            </a:r>
          </a:p>
          <a:p>
            <a:pPr algn="ctr"/>
            <a:endParaRPr lang="es-ES" sz="2400" b="1" u="sng" dirty="0" smtClean="0">
              <a:latin typeface="Arial" pitchFamily="34" charset="0"/>
              <a:cs typeface="Arial" pitchFamily="34" charset="0"/>
            </a:endParaRPr>
          </a:p>
        </p:txBody>
      </p:sp>
      <p:sp>
        <p:nvSpPr>
          <p:cNvPr id="4" name="3 Rectángulo"/>
          <p:cNvSpPr/>
          <p:nvPr/>
        </p:nvSpPr>
        <p:spPr>
          <a:xfrm>
            <a:off x="179512" y="5750004"/>
            <a:ext cx="8712968" cy="1107996"/>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a:t>
            </a:r>
            <a:r>
              <a:rPr lang="es-ES" sz="2400" dirty="0" smtClean="0">
                <a:solidFill>
                  <a:srgbClr val="002060"/>
                </a:solidFill>
                <a:latin typeface="Arial" pitchFamily="34" charset="0"/>
                <a:cs typeface="Arial" pitchFamily="34" charset="0"/>
              </a:rPr>
              <a:t> Describir un diodo semiconductor y explicar su funcionamiento.</a:t>
            </a:r>
            <a:endParaRPr lang="es-ES" sz="2400" b="1" u="sng" dirty="0" smtClean="0">
              <a:solidFill>
                <a:srgbClr val="002060"/>
              </a:solidFill>
              <a:latin typeface="Arial" pitchFamily="34" charset="0"/>
              <a:cs typeface="Arial" pitchFamily="34" charset="0"/>
            </a:endParaRPr>
          </a:p>
          <a:p>
            <a:endParaRPr lang="es-ES" dirty="0">
              <a:solidFill>
                <a:srgbClr val="002060"/>
              </a:solidFill>
            </a:endParaRPr>
          </a:p>
        </p:txBody>
      </p:sp>
    </p:spTree>
    <p:extLst>
      <p:ext uri="{BB962C8B-B14F-4D97-AF65-F5344CB8AC3E}">
        <p14:creationId xmlns:p14="http://schemas.microsoft.com/office/powerpoint/2010/main" val="28825333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44208" y="404664"/>
            <a:ext cx="2520280" cy="523220"/>
          </a:xfrm>
          <a:prstGeom prst="rect">
            <a:avLst/>
          </a:prstGeom>
          <a:noFill/>
        </p:spPr>
        <p:txBody>
          <a:bodyPr wrap="square" rtlCol="0">
            <a:spAutoFit/>
          </a:bodyPr>
          <a:lstStyle/>
          <a:p>
            <a:pPr algn="r"/>
            <a:r>
              <a:rPr lang="es-PE" sz="2800" b="1" u="sng" dirty="0">
                <a:solidFill>
                  <a:prstClr val="white"/>
                </a:solidFill>
                <a:latin typeface="Arial Narrow" pitchFamily="34" charset="0"/>
              </a:rPr>
              <a:t>Región de Corte</a:t>
            </a:r>
          </a:p>
        </p:txBody>
      </p:sp>
      <p:sp>
        <p:nvSpPr>
          <p:cNvPr id="5" name="4 Rectángulo"/>
          <p:cNvSpPr/>
          <p:nvPr/>
        </p:nvSpPr>
        <p:spPr>
          <a:xfrm>
            <a:off x="395536" y="1412776"/>
            <a:ext cx="8064896" cy="4708981"/>
          </a:xfrm>
          <a:prstGeom prst="rect">
            <a:avLst/>
          </a:prstGeom>
        </p:spPr>
        <p:txBody>
          <a:bodyPr wrap="square">
            <a:spAutoFit/>
          </a:bodyPr>
          <a:lstStyle/>
          <a:p>
            <a:r>
              <a:rPr lang="es-PE" sz="2400" b="1" dirty="0">
                <a:latin typeface="Arial" pitchFamily="34" charset="0"/>
                <a:cs typeface="Arial" pitchFamily="34" charset="0"/>
              </a:rPr>
              <a:t>En la región de corte la IC no es igual a cero cuando IB es</a:t>
            </a:r>
          </a:p>
          <a:p>
            <a:r>
              <a:rPr lang="es-PE" sz="2400" b="1" dirty="0">
                <a:latin typeface="Arial" pitchFamily="34" charset="0"/>
                <a:cs typeface="Arial" pitchFamily="34" charset="0"/>
              </a:rPr>
              <a:t>cero</a:t>
            </a:r>
            <a:r>
              <a:rPr lang="es-PE" sz="2400" b="1" dirty="0" smtClean="0">
                <a:latin typeface="Arial" pitchFamily="34" charset="0"/>
                <a:cs typeface="Arial" pitchFamily="34" charset="0"/>
              </a:rPr>
              <a:t>.</a:t>
            </a:r>
            <a:endParaRPr lang="es-PE" sz="2400" b="1" dirty="0">
              <a:latin typeface="Arial" pitchFamily="34" charset="0"/>
              <a:cs typeface="Arial" pitchFamily="34" charset="0"/>
            </a:endParaRPr>
          </a:p>
          <a:p>
            <a:r>
              <a:rPr lang="es-PE" sz="2400" b="1" dirty="0" smtClean="0">
                <a:latin typeface="Arial" pitchFamily="34" charset="0"/>
                <a:cs typeface="Arial" pitchFamily="34" charset="0"/>
              </a:rPr>
              <a:t>Para  propósitos  de  amplificación  lineal  (la menor distorsión</a:t>
            </a:r>
            <a:r>
              <a:rPr lang="es-PE" sz="2400" b="1" dirty="0">
                <a:latin typeface="Arial" pitchFamily="34" charset="0"/>
                <a:cs typeface="Arial" pitchFamily="34" charset="0"/>
              </a:rPr>
              <a:t>),  el  corte  para  la  configuración  EC  se  </a:t>
            </a:r>
            <a:r>
              <a:rPr lang="es-PE" sz="2400" b="1" dirty="0" smtClean="0">
                <a:latin typeface="Arial" pitchFamily="34" charset="0"/>
                <a:cs typeface="Arial" pitchFamily="34" charset="0"/>
              </a:rPr>
              <a:t>definirá mediante</a:t>
            </a:r>
            <a:r>
              <a:rPr lang="es-PE" sz="2400" b="1" dirty="0">
                <a:latin typeface="Arial" pitchFamily="34" charset="0"/>
                <a:cs typeface="Arial" pitchFamily="34" charset="0"/>
              </a:rPr>
              <a:t>:</a:t>
            </a:r>
          </a:p>
          <a:p>
            <a:endParaRPr lang="es-PE" sz="2400" b="1" dirty="0">
              <a:latin typeface="Arial" pitchFamily="34" charset="0"/>
              <a:cs typeface="Arial" pitchFamily="34" charset="0"/>
            </a:endParaRPr>
          </a:p>
          <a:p>
            <a:r>
              <a:rPr lang="es-PE" sz="2400" b="1" dirty="0" smtClean="0">
                <a:latin typeface="Arial" pitchFamily="34" charset="0"/>
                <a:cs typeface="Arial" pitchFamily="34" charset="0"/>
              </a:rPr>
              <a:t>                                                           IC </a:t>
            </a:r>
            <a:r>
              <a:rPr lang="es-PE" sz="2400" b="1" dirty="0">
                <a:latin typeface="Arial" pitchFamily="34" charset="0"/>
                <a:cs typeface="Arial" pitchFamily="34" charset="0"/>
              </a:rPr>
              <a:t>= </a:t>
            </a:r>
            <a:r>
              <a:rPr lang="es-PE" sz="2400" b="1" dirty="0" smtClean="0">
                <a:latin typeface="Arial" pitchFamily="34" charset="0"/>
                <a:cs typeface="Arial" pitchFamily="34" charset="0"/>
              </a:rPr>
              <a:t>ICEO </a:t>
            </a:r>
            <a:endParaRPr lang="es-PE" sz="2400" b="1" dirty="0">
              <a:latin typeface="Arial" pitchFamily="34" charset="0"/>
              <a:cs typeface="Arial" pitchFamily="34" charset="0"/>
            </a:endParaRPr>
          </a:p>
          <a:p>
            <a:r>
              <a:rPr lang="es-PE" sz="2400" b="1" dirty="0">
                <a:latin typeface="Arial" pitchFamily="34" charset="0"/>
                <a:cs typeface="Arial" pitchFamily="34" charset="0"/>
              </a:rPr>
              <a:t>Para IB = 0µA</a:t>
            </a:r>
          </a:p>
          <a:p>
            <a:endParaRPr lang="es-PE" sz="2400" b="1" dirty="0">
              <a:latin typeface="Arial" pitchFamily="34" charset="0"/>
              <a:cs typeface="Arial" pitchFamily="34" charset="0"/>
            </a:endParaRPr>
          </a:p>
          <a:p>
            <a:endParaRPr lang="es-PE" sz="2000" b="1" dirty="0">
              <a:latin typeface="Arial" pitchFamily="34" charset="0"/>
              <a:cs typeface="Arial" pitchFamily="34" charset="0"/>
            </a:endParaRPr>
          </a:p>
          <a:p>
            <a:r>
              <a:rPr lang="es-PE" sz="2000" b="1" dirty="0">
                <a:latin typeface="Arial" pitchFamily="34" charset="0"/>
                <a:cs typeface="Arial" pitchFamily="34" charset="0"/>
              </a:rPr>
              <a:t>La  región  por  debajo  de  IB  =  0µA  debe  evitarse  si  se</a:t>
            </a:r>
          </a:p>
          <a:p>
            <a:r>
              <a:rPr lang="es-PE" sz="2000" b="1" dirty="0">
                <a:latin typeface="Arial" pitchFamily="34" charset="0"/>
                <a:cs typeface="Arial" pitchFamily="34" charset="0"/>
              </a:rPr>
              <a:t>requiere una señal de salida sin distorsión</a:t>
            </a:r>
          </a:p>
        </p:txBody>
      </p:sp>
    </p:spTree>
    <p:extLst>
      <p:ext uri="{BB962C8B-B14F-4D97-AF65-F5344CB8AC3E}">
        <p14:creationId xmlns:p14="http://schemas.microsoft.com/office/powerpoint/2010/main" val="42078607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64088" y="476672"/>
            <a:ext cx="4032448" cy="523220"/>
          </a:xfrm>
          <a:prstGeom prst="rect">
            <a:avLst/>
          </a:prstGeom>
          <a:noFill/>
        </p:spPr>
        <p:txBody>
          <a:bodyPr wrap="square" rtlCol="0">
            <a:spAutoFit/>
          </a:bodyPr>
          <a:lstStyle/>
          <a:p>
            <a:r>
              <a:rPr lang="es-PE" sz="2800" b="1" u="sng" dirty="0">
                <a:solidFill>
                  <a:schemeClr val="bg1"/>
                </a:solidFill>
                <a:latin typeface="Arial" pitchFamily="34" charset="0"/>
                <a:cs typeface="Arial" pitchFamily="34" charset="0"/>
              </a:rPr>
              <a:t>Región de Saturación</a:t>
            </a:r>
          </a:p>
        </p:txBody>
      </p:sp>
      <p:sp>
        <p:nvSpPr>
          <p:cNvPr id="6" name="5 Rectángulo"/>
          <p:cNvSpPr/>
          <p:nvPr/>
        </p:nvSpPr>
        <p:spPr>
          <a:xfrm>
            <a:off x="827584" y="1615288"/>
            <a:ext cx="7488832" cy="707886"/>
          </a:xfrm>
          <a:prstGeom prst="rect">
            <a:avLst/>
          </a:prstGeom>
        </p:spPr>
        <p:txBody>
          <a:bodyPr wrap="square">
            <a:spAutoFit/>
          </a:bodyPr>
          <a:lstStyle/>
          <a:p>
            <a:r>
              <a:rPr lang="es-PE" sz="2000" b="1" dirty="0">
                <a:latin typeface="Arial" pitchFamily="34" charset="0"/>
                <a:cs typeface="Arial" pitchFamily="34" charset="0"/>
              </a:rPr>
              <a:t>Tanto la unión base-colector como la unión</a:t>
            </a:r>
          </a:p>
          <a:p>
            <a:r>
              <a:rPr lang="es-PE" sz="2000" b="1" dirty="0" smtClean="0">
                <a:latin typeface="Arial" pitchFamily="34" charset="0"/>
                <a:cs typeface="Arial" pitchFamily="34" charset="0"/>
              </a:rPr>
              <a:t>base-emisor  de</a:t>
            </a:r>
            <a:r>
              <a:rPr lang="es-PE" sz="2000" b="1" dirty="0">
                <a:latin typeface="Arial" pitchFamily="34" charset="0"/>
                <a:cs typeface="Arial" pitchFamily="34" charset="0"/>
              </a:rPr>
              <a:t> </a:t>
            </a:r>
            <a:r>
              <a:rPr lang="es-PE" sz="2000" b="1" dirty="0" smtClean="0">
                <a:latin typeface="Arial" pitchFamily="34" charset="0"/>
                <a:cs typeface="Arial" pitchFamily="34" charset="0"/>
              </a:rPr>
              <a:t> un </a:t>
            </a:r>
            <a:r>
              <a:rPr lang="es-PE" sz="2000" b="1" dirty="0">
                <a:latin typeface="Arial" pitchFamily="34" charset="0"/>
                <a:cs typeface="Arial" pitchFamily="34" charset="0"/>
              </a:rPr>
              <a:t> </a:t>
            </a:r>
            <a:r>
              <a:rPr lang="es-PE" sz="2000" b="1" dirty="0" smtClean="0">
                <a:latin typeface="Arial" pitchFamily="34" charset="0"/>
                <a:cs typeface="Arial" pitchFamily="34" charset="0"/>
              </a:rPr>
              <a:t>transistor</a:t>
            </a:r>
            <a:r>
              <a:rPr lang="es-PE" sz="2000" b="1" dirty="0">
                <a:latin typeface="Arial" pitchFamily="34" charset="0"/>
                <a:cs typeface="Arial" pitchFamily="34" charset="0"/>
              </a:rPr>
              <a:t> </a:t>
            </a:r>
            <a:r>
              <a:rPr lang="es-PE" sz="2000" b="1" dirty="0" smtClean="0">
                <a:latin typeface="Arial" pitchFamily="34" charset="0"/>
                <a:cs typeface="Arial" pitchFamily="34" charset="0"/>
              </a:rPr>
              <a:t>tienen</a:t>
            </a:r>
            <a:r>
              <a:rPr lang="es-PE" sz="2000" b="1" dirty="0">
                <a:latin typeface="Arial" pitchFamily="34" charset="0"/>
                <a:cs typeface="Arial" pitchFamily="34" charset="0"/>
              </a:rPr>
              <a:t> </a:t>
            </a:r>
            <a:r>
              <a:rPr lang="es-PE" sz="2000" b="1" dirty="0" smtClean="0">
                <a:latin typeface="Arial" pitchFamily="34" charset="0"/>
                <a:cs typeface="Arial" pitchFamily="34" charset="0"/>
              </a:rPr>
              <a:t> polarización</a:t>
            </a:r>
            <a:r>
              <a:rPr lang="es-PE" sz="2000" b="1" dirty="0">
                <a:latin typeface="Arial" pitchFamily="34" charset="0"/>
                <a:cs typeface="Arial" pitchFamily="34" charset="0"/>
              </a:rPr>
              <a:t> directa.</a:t>
            </a:r>
          </a:p>
        </p:txBody>
      </p:sp>
      <p:pic>
        <p:nvPicPr>
          <p:cNvPr id="6147" name="imagerId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924944"/>
            <a:ext cx="3451324" cy="342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69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95736" y="476672"/>
            <a:ext cx="6696744" cy="523220"/>
          </a:xfrm>
          <a:prstGeom prst="rect">
            <a:avLst/>
          </a:prstGeom>
          <a:noFill/>
        </p:spPr>
        <p:txBody>
          <a:bodyPr wrap="square" rtlCol="0">
            <a:spAutoFit/>
          </a:bodyPr>
          <a:lstStyle/>
          <a:p>
            <a:pPr algn="r"/>
            <a:r>
              <a:rPr lang="es-PE" sz="2800" b="1" u="sng" dirty="0">
                <a:solidFill>
                  <a:prstClr val="white"/>
                </a:solidFill>
              </a:rPr>
              <a:t>Ganancia de Corriente </a:t>
            </a:r>
            <a:r>
              <a:rPr lang="en-US" sz="2800" b="1" u="sng" dirty="0">
                <a:solidFill>
                  <a:prstClr val="white"/>
                </a:solidFill>
              </a:rPr>
              <a:t>𝛽</a:t>
            </a:r>
            <a:r>
              <a:rPr lang="es-PE" sz="2800" b="1" u="sng" dirty="0">
                <a:solidFill>
                  <a:prstClr val="white"/>
                </a:solidFill>
              </a:rPr>
              <a:t> (beta)</a:t>
            </a:r>
          </a:p>
        </p:txBody>
      </p:sp>
      <p:sp>
        <p:nvSpPr>
          <p:cNvPr id="5" name="4 Rectángulo"/>
          <p:cNvSpPr/>
          <p:nvPr/>
        </p:nvSpPr>
        <p:spPr>
          <a:xfrm>
            <a:off x="708282" y="1740010"/>
            <a:ext cx="7920880" cy="707886"/>
          </a:xfrm>
          <a:prstGeom prst="rect">
            <a:avLst/>
          </a:prstGeom>
        </p:spPr>
        <p:txBody>
          <a:bodyPr wrap="square">
            <a:spAutoFit/>
          </a:bodyPr>
          <a:lstStyle/>
          <a:p>
            <a:r>
              <a:rPr lang="es-PE" sz="2000" b="1" dirty="0">
                <a:latin typeface="Arial" pitchFamily="34" charset="0"/>
                <a:cs typeface="Arial" pitchFamily="34" charset="0"/>
              </a:rPr>
              <a:t>La   ganancia   de   corriente   se   </a:t>
            </a:r>
            <a:r>
              <a:rPr lang="es-PE" sz="2000" b="1" dirty="0" smtClean="0">
                <a:latin typeface="Arial" pitchFamily="34" charset="0"/>
                <a:cs typeface="Arial" pitchFamily="34" charset="0"/>
              </a:rPr>
              <a:t>encuentra dividiendo </a:t>
            </a:r>
            <a:r>
              <a:rPr lang="es-PE" sz="2000" b="1" dirty="0">
                <a:latin typeface="Arial" pitchFamily="34" charset="0"/>
                <a:cs typeface="Arial" pitchFamily="34" charset="0"/>
              </a:rPr>
              <a:t>la corriente de salida (IC) entre </a:t>
            </a:r>
            <a:r>
              <a:rPr lang="es-PE" sz="2000" b="1" dirty="0" smtClean="0">
                <a:latin typeface="Arial" pitchFamily="34" charset="0"/>
                <a:cs typeface="Arial" pitchFamily="34" charset="0"/>
              </a:rPr>
              <a:t>la de </a:t>
            </a:r>
            <a:r>
              <a:rPr lang="es-PE" sz="2000" b="1" dirty="0">
                <a:latin typeface="Arial" pitchFamily="34" charset="0"/>
                <a:cs typeface="Arial" pitchFamily="34" charset="0"/>
              </a:rPr>
              <a:t>entrada (IB)</a:t>
            </a:r>
          </a:p>
        </p:txBody>
      </p:sp>
      <p:sp>
        <p:nvSpPr>
          <p:cNvPr id="8" name="7 Rectángulo"/>
          <p:cNvSpPr/>
          <p:nvPr/>
        </p:nvSpPr>
        <p:spPr>
          <a:xfrm>
            <a:off x="899592" y="4797152"/>
            <a:ext cx="7726536" cy="1477328"/>
          </a:xfrm>
          <a:prstGeom prst="rect">
            <a:avLst/>
          </a:prstGeom>
        </p:spPr>
        <p:txBody>
          <a:bodyPr wrap="square">
            <a:spAutoFit/>
          </a:bodyPr>
          <a:lstStyle/>
          <a:p>
            <a:r>
              <a:rPr lang="es-PE" b="1" dirty="0">
                <a:latin typeface="Arial" pitchFamily="34" charset="0"/>
                <a:cs typeface="Arial" pitchFamily="34" charset="0"/>
              </a:rPr>
              <a:t>La ganancia de corriente en un transistor es grande, debido a que la</a:t>
            </a:r>
          </a:p>
          <a:p>
            <a:r>
              <a:rPr lang="es-PE" b="1" dirty="0">
                <a:latin typeface="Arial" pitchFamily="34" charset="0"/>
                <a:cs typeface="Arial" pitchFamily="34" charset="0"/>
              </a:rPr>
              <a:t>corriente  de  salida  (IC)  es  mayor  que  la  corriente  del  entrada  (IB).</a:t>
            </a:r>
          </a:p>
          <a:p>
            <a:r>
              <a:rPr lang="es-PE" b="1" dirty="0">
                <a:latin typeface="Arial" pitchFamily="34" charset="0"/>
                <a:cs typeface="Arial" pitchFamily="34" charset="0"/>
              </a:rPr>
              <a:t>Suele tener un rango entre 40 y 400, con la mayoría dentro del rango</a:t>
            </a:r>
          </a:p>
          <a:p>
            <a:r>
              <a:rPr lang="es-PE" b="1" dirty="0">
                <a:latin typeface="Arial" pitchFamily="34" charset="0"/>
                <a:cs typeface="Arial" pitchFamily="34" charset="0"/>
              </a:rPr>
              <a:t>medio.</a:t>
            </a:r>
          </a:p>
        </p:txBody>
      </p:sp>
      <p:sp>
        <p:nvSpPr>
          <p:cNvPr id="9" name="8 Rectángulo"/>
          <p:cNvSpPr/>
          <p:nvPr/>
        </p:nvSpPr>
        <p:spPr>
          <a:xfrm>
            <a:off x="1619672" y="2780928"/>
            <a:ext cx="6048672"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9 Imagen" descr="Imagen9.png"/>
          <p:cNvPicPr>
            <a:picLocks noChangeAspect="1"/>
          </p:cNvPicPr>
          <p:nvPr/>
        </p:nvPicPr>
        <p:blipFill>
          <a:blip r:embed="rId2" cstate="print"/>
          <a:stretch>
            <a:fillRect/>
          </a:stretch>
        </p:blipFill>
        <p:spPr>
          <a:xfrm>
            <a:off x="3347864" y="3002314"/>
            <a:ext cx="1791017" cy="1348079"/>
          </a:xfrm>
          <a:prstGeom prst="rect">
            <a:avLst/>
          </a:prstGeom>
        </p:spPr>
      </p:pic>
    </p:spTree>
    <p:extLst>
      <p:ext uri="{BB962C8B-B14F-4D97-AF65-F5344CB8AC3E}">
        <p14:creationId xmlns:p14="http://schemas.microsoft.com/office/powerpoint/2010/main" val="4281942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268760"/>
            <a:ext cx="8064896" cy="4401205"/>
          </a:xfrm>
          <a:prstGeom prst="rect">
            <a:avLst/>
          </a:prstGeom>
        </p:spPr>
        <p:txBody>
          <a:bodyPr wrap="square">
            <a:spAutoFit/>
          </a:bodyPr>
          <a:lstStyle/>
          <a:p>
            <a:r>
              <a:rPr lang="en-US" sz="2000" b="1" dirty="0">
                <a:latin typeface="Arial" pitchFamily="34" charset="0"/>
                <a:cs typeface="Arial" pitchFamily="34" charset="0"/>
              </a:rPr>
              <a:t>𝛽</a:t>
            </a:r>
            <a:r>
              <a:rPr lang="es-PE" sz="2000" b="1" dirty="0">
                <a:latin typeface="Arial" pitchFamily="34" charset="0"/>
                <a:cs typeface="Arial" pitchFamily="34" charset="0"/>
              </a:rPr>
              <a:t> es un parámetro importante porque ofrece una relación</a:t>
            </a:r>
          </a:p>
          <a:p>
            <a:r>
              <a:rPr lang="es-PE" sz="2000" b="1" dirty="0">
                <a:latin typeface="Arial" pitchFamily="34" charset="0"/>
                <a:cs typeface="Arial" pitchFamily="34" charset="0"/>
              </a:rPr>
              <a:t>directa  entre  los  niveles  de  corriente  de  los  circuitos  de</a:t>
            </a:r>
          </a:p>
          <a:p>
            <a:r>
              <a:rPr lang="es-PE" sz="2000" b="1" dirty="0">
                <a:latin typeface="Arial" pitchFamily="34" charset="0"/>
                <a:cs typeface="Arial" pitchFamily="34" charset="0"/>
              </a:rPr>
              <a:t>entrada y los de salida en EC.</a:t>
            </a:r>
          </a:p>
          <a:p>
            <a:r>
              <a:rPr lang="es-PE" sz="2000" b="1" dirty="0">
                <a:latin typeface="Arial" pitchFamily="34" charset="0"/>
                <a:cs typeface="Arial" pitchFamily="34" charset="0"/>
              </a:rPr>
              <a:t> </a:t>
            </a:r>
          </a:p>
          <a:p>
            <a:r>
              <a:rPr lang="es-PE" sz="2000" b="1" dirty="0">
                <a:latin typeface="Arial" pitchFamily="34" charset="0"/>
                <a:cs typeface="Arial" pitchFamily="34" charset="0"/>
              </a:rPr>
              <a:t> </a:t>
            </a:r>
          </a:p>
          <a:p>
            <a:r>
              <a:rPr lang="en-US" sz="2000" b="1" dirty="0" smtClean="0">
                <a:latin typeface="Arial" pitchFamily="34" charset="0"/>
                <a:cs typeface="Arial" pitchFamily="34" charset="0"/>
              </a:rPr>
              <a:t>                                                    𝐼𝐶</a:t>
            </a:r>
            <a:r>
              <a:rPr lang="es-PE" sz="2000" b="1" dirty="0">
                <a:latin typeface="Arial" pitchFamily="34" charset="0"/>
                <a:cs typeface="Arial" pitchFamily="34" charset="0"/>
              </a:rPr>
              <a:t> = </a:t>
            </a:r>
            <a:r>
              <a:rPr lang="en-US" sz="2000" b="1" dirty="0">
                <a:latin typeface="Arial" pitchFamily="34" charset="0"/>
                <a:cs typeface="Arial" pitchFamily="34" charset="0"/>
              </a:rPr>
              <a:t>𝛽𝐼𝐵</a:t>
            </a:r>
            <a:endParaRPr lang="es-PE" sz="2000" b="1" dirty="0">
              <a:latin typeface="Arial" pitchFamily="34" charset="0"/>
              <a:cs typeface="Arial" pitchFamily="34" charset="0"/>
            </a:endParaRPr>
          </a:p>
          <a:p>
            <a:r>
              <a:rPr lang="es-PE" sz="2000" b="1" dirty="0">
                <a:latin typeface="Arial" pitchFamily="34" charset="0"/>
                <a:cs typeface="Arial" pitchFamily="34" charset="0"/>
              </a:rPr>
              <a:t> </a:t>
            </a:r>
          </a:p>
          <a:p>
            <a:r>
              <a:rPr lang="es-PE" sz="2000" b="1" dirty="0">
                <a:latin typeface="Arial" pitchFamily="34" charset="0"/>
                <a:cs typeface="Arial" pitchFamily="34" charset="0"/>
              </a:rPr>
              <a:t>Y dado que</a:t>
            </a:r>
          </a:p>
          <a:p>
            <a:r>
              <a:rPr lang="es-PE" sz="2000" b="1" dirty="0" smtClean="0">
                <a:latin typeface="Arial" pitchFamily="34" charset="0"/>
                <a:cs typeface="Arial" pitchFamily="34" charset="0"/>
              </a:rPr>
              <a:t>                             IE</a:t>
            </a:r>
            <a:r>
              <a:rPr lang="es-PE" sz="2000" b="1" dirty="0">
                <a:latin typeface="Arial" pitchFamily="34" charset="0"/>
                <a:cs typeface="Arial" pitchFamily="34" charset="0"/>
              </a:rPr>
              <a:t> = IC + IB</a:t>
            </a:r>
          </a:p>
          <a:p>
            <a:r>
              <a:rPr lang="es-PE" sz="2000" b="1" dirty="0" smtClean="0">
                <a:latin typeface="Arial" pitchFamily="34" charset="0"/>
                <a:cs typeface="Arial" pitchFamily="34" charset="0"/>
              </a:rPr>
              <a:t>                             IE</a:t>
            </a:r>
            <a:r>
              <a:rPr lang="es-PE" sz="2000" b="1" dirty="0">
                <a:latin typeface="Arial" pitchFamily="34" charset="0"/>
                <a:cs typeface="Arial" pitchFamily="34" charset="0"/>
              </a:rPr>
              <a:t> = </a:t>
            </a:r>
            <a:r>
              <a:rPr lang="en-US" sz="2000" b="1" dirty="0">
                <a:latin typeface="Arial" pitchFamily="34" charset="0"/>
                <a:cs typeface="Arial" pitchFamily="34" charset="0"/>
              </a:rPr>
              <a:t>𝛽</a:t>
            </a:r>
            <a:r>
              <a:rPr lang="es-PE" sz="2000" b="1" dirty="0">
                <a:latin typeface="Arial" pitchFamily="34" charset="0"/>
                <a:cs typeface="Arial" pitchFamily="34" charset="0"/>
              </a:rPr>
              <a:t>IB + IB</a:t>
            </a:r>
          </a:p>
          <a:p>
            <a:endParaRPr lang="es-PE" sz="2000" b="1" dirty="0" smtClean="0">
              <a:latin typeface="Arial" pitchFamily="34" charset="0"/>
              <a:cs typeface="Arial" pitchFamily="34" charset="0"/>
            </a:endParaRPr>
          </a:p>
          <a:p>
            <a:r>
              <a:rPr lang="es-PE" sz="2000" b="1" dirty="0" smtClean="0">
                <a:latin typeface="Arial" pitchFamily="34" charset="0"/>
                <a:cs typeface="Arial" pitchFamily="34" charset="0"/>
              </a:rPr>
              <a:t>Se</a:t>
            </a:r>
            <a:r>
              <a:rPr lang="es-PE" sz="2000" b="1" dirty="0">
                <a:latin typeface="Arial" pitchFamily="34" charset="0"/>
                <a:cs typeface="Arial" pitchFamily="34" charset="0"/>
              </a:rPr>
              <a:t> tiene que</a:t>
            </a:r>
          </a:p>
          <a:p>
            <a:r>
              <a:rPr lang="en-US" sz="2000" b="1" dirty="0" smtClean="0">
                <a:latin typeface="Arial" pitchFamily="34" charset="0"/>
                <a:cs typeface="Arial" pitchFamily="34" charset="0"/>
              </a:rPr>
              <a:t>      </a:t>
            </a:r>
          </a:p>
          <a:p>
            <a:r>
              <a:rPr lang="en-US" sz="2000" b="1" dirty="0">
                <a:latin typeface="Arial" pitchFamily="34" charset="0"/>
                <a:cs typeface="Arial" pitchFamily="34" charset="0"/>
              </a:rPr>
              <a:t> </a:t>
            </a:r>
            <a:r>
              <a:rPr lang="en-US" sz="2000" b="1" dirty="0" smtClean="0">
                <a:latin typeface="Arial" pitchFamily="34" charset="0"/>
                <a:cs typeface="Arial" pitchFamily="34" charset="0"/>
              </a:rPr>
              <a:t>                                             𝐼𝐶</a:t>
            </a:r>
            <a:r>
              <a:rPr lang="es-PE" sz="2000" b="1" dirty="0">
                <a:latin typeface="Arial" pitchFamily="34" charset="0"/>
                <a:cs typeface="Arial" pitchFamily="34" charset="0"/>
              </a:rPr>
              <a:t> =   </a:t>
            </a:r>
            <a:r>
              <a:rPr lang="en-US" sz="2000" b="1" dirty="0">
                <a:latin typeface="Arial" pitchFamily="34" charset="0"/>
                <a:cs typeface="Arial" pitchFamily="34" charset="0"/>
              </a:rPr>
              <a:t>𝛽</a:t>
            </a:r>
            <a:r>
              <a:rPr lang="es-PE" sz="2000" b="1" dirty="0">
                <a:latin typeface="Arial" pitchFamily="34" charset="0"/>
                <a:cs typeface="Arial" pitchFamily="34" charset="0"/>
              </a:rPr>
              <a:t> + 1 </a:t>
            </a:r>
            <a:r>
              <a:rPr lang="en-US" sz="2000" b="1" dirty="0">
                <a:latin typeface="Arial" pitchFamily="34" charset="0"/>
                <a:cs typeface="Arial" pitchFamily="34" charset="0"/>
              </a:rPr>
              <a:t>𝐼𝐵</a:t>
            </a:r>
            <a:endParaRPr lang="es-PE" sz="2000" b="1" dirty="0">
              <a:latin typeface="Arial" pitchFamily="34" charset="0"/>
              <a:cs typeface="Arial" pitchFamily="34" charset="0"/>
            </a:endParaRPr>
          </a:p>
        </p:txBody>
      </p:sp>
    </p:spTree>
    <p:extLst>
      <p:ext uri="{BB962C8B-B14F-4D97-AF65-F5344CB8AC3E}">
        <p14:creationId xmlns:p14="http://schemas.microsoft.com/office/powerpoint/2010/main" val="39105190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51520" y="2564904"/>
            <a:ext cx="8424936"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4427984" y="476672"/>
            <a:ext cx="4716016" cy="523220"/>
          </a:xfrm>
          <a:prstGeom prst="rect">
            <a:avLst/>
          </a:prstGeom>
          <a:noFill/>
        </p:spPr>
        <p:txBody>
          <a:bodyPr wrap="square" rtlCol="0">
            <a:spAutoFit/>
          </a:bodyPr>
          <a:lstStyle/>
          <a:p>
            <a:pPr algn="r"/>
            <a:r>
              <a:rPr lang="es-PE" sz="2800" b="1" u="sng" dirty="0">
                <a:solidFill>
                  <a:prstClr val="white"/>
                </a:solidFill>
              </a:rPr>
              <a:t>Relaciones entre </a:t>
            </a:r>
            <a:r>
              <a:rPr lang="en-US" sz="2800" b="1" u="sng" dirty="0">
                <a:solidFill>
                  <a:prstClr val="white"/>
                </a:solidFill>
              </a:rPr>
              <a:t>𝜶</a:t>
            </a:r>
            <a:r>
              <a:rPr lang="es-PE" sz="2800" b="1" u="sng" dirty="0">
                <a:solidFill>
                  <a:prstClr val="white"/>
                </a:solidFill>
              </a:rPr>
              <a:t> y </a:t>
            </a:r>
            <a:r>
              <a:rPr lang="en-US" sz="2800" b="1" u="sng" dirty="0">
                <a:solidFill>
                  <a:prstClr val="white"/>
                </a:solidFill>
              </a:rPr>
              <a:t>𝛽</a:t>
            </a:r>
            <a:endParaRPr lang="es-PE" sz="2800" b="1" u="sng" dirty="0">
              <a:solidFill>
                <a:prstClr val="white"/>
              </a:solidFill>
            </a:endParaRPr>
          </a:p>
        </p:txBody>
      </p:sp>
      <p:sp>
        <p:nvSpPr>
          <p:cNvPr id="5" name="4 Rectángulo"/>
          <p:cNvSpPr/>
          <p:nvPr/>
        </p:nvSpPr>
        <p:spPr>
          <a:xfrm>
            <a:off x="380728" y="1484784"/>
            <a:ext cx="8424936" cy="707886"/>
          </a:xfrm>
          <a:prstGeom prst="rect">
            <a:avLst/>
          </a:prstGeom>
        </p:spPr>
        <p:txBody>
          <a:bodyPr wrap="square">
            <a:spAutoFit/>
          </a:bodyPr>
          <a:lstStyle/>
          <a:p>
            <a:r>
              <a:rPr lang="es-PE" sz="2000" b="1" dirty="0">
                <a:latin typeface="Arial" pitchFamily="34" charset="0"/>
                <a:cs typeface="Arial" pitchFamily="34" charset="0"/>
              </a:rPr>
              <a:t>Es  posible  establecer  una  relación  entre  𝜶  y  </a:t>
            </a:r>
            <a:r>
              <a:rPr lang="es-PE" sz="2000" b="1" dirty="0" smtClean="0">
                <a:latin typeface="Arial" pitchFamily="34" charset="0"/>
                <a:cs typeface="Arial" pitchFamily="34" charset="0"/>
              </a:rPr>
              <a:t>𝛽 utilizando las relaciones </a:t>
            </a:r>
            <a:r>
              <a:rPr lang="es-PE" sz="2000" b="1" dirty="0">
                <a:latin typeface="Arial" pitchFamily="34" charset="0"/>
                <a:cs typeface="Arial" pitchFamily="34" charset="0"/>
              </a:rPr>
              <a:t>dadas anteriormente</a:t>
            </a:r>
            <a:r>
              <a:rPr lang="es-PE" dirty="0">
                <a:solidFill>
                  <a:prstClr val="white"/>
                </a:solidFill>
              </a:rPr>
              <a:t>.</a:t>
            </a:r>
          </a:p>
        </p:txBody>
      </p:sp>
      <mc:AlternateContent xmlns:mc="http://schemas.openxmlformats.org/markup-compatibility/2006" xmlns:a14="http://schemas.microsoft.com/office/drawing/2010/main">
        <mc:Choice Requires="a14">
          <p:sp>
            <p:nvSpPr>
              <p:cNvPr id="6" name="5 CuadroTexto"/>
              <p:cNvSpPr txBox="1"/>
              <p:nvPr/>
            </p:nvSpPr>
            <p:spPr>
              <a:xfrm>
                <a:off x="1955686" y="2988583"/>
                <a:ext cx="1578637" cy="855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PE" sz="2400" i="1" smtClean="0">
                          <a:solidFill>
                            <a:prstClr val="white"/>
                          </a:solidFill>
                          <a:latin typeface="Cambria Math"/>
                          <a:ea typeface="Cambria Math"/>
                        </a:rPr>
                        <m:t>𝛼</m:t>
                      </m:r>
                      <m:r>
                        <a:rPr lang="es-PE" sz="2400" i="1" smtClean="0">
                          <a:solidFill>
                            <a:prstClr val="white"/>
                          </a:solidFill>
                          <a:latin typeface="Cambria Math"/>
                          <a:ea typeface="Cambria Math"/>
                        </a:rPr>
                        <m:t>=</m:t>
                      </m:r>
                      <m:f>
                        <m:fPr>
                          <m:ctrlPr>
                            <a:rPr lang="es-PE" sz="2400" i="1" smtClean="0">
                              <a:solidFill>
                                <a:prstClr val="white"/>
                              </a:solidFill>
                              <a:latin typeface="Cambria Math"/>
                              <a:ea typeface="Cambria Math"/>
                            </a:rPr>
                          </m:ctrlPr>
                        </m:fPr>
                        <m:num>
                          <m:r>
                            <a:rPr lang="es-PE" sz="2400" i="1" smtClean="0">
                              <a:solidFill>
                                <a:prstClr val="white"/>
                              </a:solidFill>
                              <a:latin typeface="Cambria Math"/>
                              <a:ea typeface="Cambria Math"/>
                            </a:rPr>
                            <m:t>𝛽</m:t>
                          </m:r>
                        </m:num>
                        <m:den>
                          <m:r>
                            <a:rPr lang="es-PE" sz="2400" i="1" smtClean="0">
                              <a:solidFill>
                                <a:prstClr val="white"/>
                              </a:solidFill>
                              <a:latin typeface="Cambria Math"/>
                              <a:ea typeface="Cambria Math"/>
                            </a:rPr>
                            <m:t>𝛽</m:t>
                          </m:r>
                          <m:r>
                            <a:rPr lang="es-PE" sz="2400" i="1" smtClean="0">
                              <a:solidFill>
                                <a:prstClr val="white"/>
                              </a:solidFill>
                              <a:latin typeface="Cambria Math"/>
                              <a:ea typeface="Cambria Math"/>
                            </a:rPr>
                            <m:t>+1</m:t>
                          </m:r>
                        </m:den>
                      </m:f>
                    </m:oMath>
                  </m:oMathPara>
                </a14:m>
                <a:endParaRPr lang="es-PE" dirty="0">
                  <a:solidFill>
                    <a:prstClr val="white"/>
                  </a:solidFill>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1955686" y="2988583"/>
                <a:ext cx="1578637" cy="855940"/>
              </a:xfrm>
              <a:prstGeom prst="rect">
                <a:avLst/>
              </a:prstGeom>
              <a:blipFill rotWithShape="1">
                <a:blip r:embed="rId2" cstate="print"/>
                <a:stretch>
                  <a:fillRect/>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5148064" y="3119773"/>
                <a:ext cx="1578637" cy="7247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PE" sz="2400" i="1" smtClean="0">
                          <a:solidFill>
                            <a:prstClr val="white"/>
                          </a:solidFill>
                          <a:latin typeface="Cambria Math"/>
                          <a:ea typeface="Cambria Math"/>
                        </a:rPr>
                        <m:t>𝛽</m:t>
                      </m:r>
                      <m:r>
                        <a:rPr lang="es-PE" sz="2400" i="1" smtClean="0">
                          <a:solidFill>
                            <a:prstClr val="white"/>
                          </a:solidFill>
                          <a:latin typeface="Cambria Math"/>
                          <a:ea typeface="Cambria Math"/>
                        </a:rPr>
                        <m:t>=</m:t>
                      </m:r>
                      <m:f>
                        <m:fPr>
                          <m:ctrlPr>
                            <a:rPr lang="es-PE" sz="2400" i="1" smtClean="0">
                              <a:solidFill>
                                <a:prstClr val="white"/>
                              </a:solidFill>
                              <a:latin typeface="Cambria Math"/>
                              <a:ea typeface="Cambria Math"/>
                            </a:rPr>
                          </m:ctrlPr>
                        </m:fPr>
                        <m:num>
                          <m:r>
                            <a:rPr lang="es-PE" sz="2400" i="1" smtClean="0">
                              <a:solidFill>
                                <a:prstClr val="white"/>
                              </a:solidFill>
                              <a:latin typeface="Cambria Math"/>
                              <a:ea typeface="Cambria Math"/>
                            </a:rPr>
                            <m:t>𝛼</m:t>
                          </m:r>
                        </m:num>
                        <m:den>
                          <m:r>
                            <a:rPr lang="es-PE" sz="2400" i="1" smtClean="0">
                              <a:solidFill>
                                <a:prstClr val="white"/>
                              </a:solidFill>
                              <a:latin typeface="Cambria Math"/>
                              <a:ea typeface="Cambria Math"/>
                            </a:rPr>
                            <m:t>1−</m:t>
                          </m:r>
                          <m:r>
                            <a:rPr lang="es-PE" sz="2400" i="1" smtClean="0">
                              <a:solidFill>
                                <a:prstClr val="white"/>
                              </a:solidFill>
                              <a:latin typeface="Cambria Math"/>
                              <a:ea typeface="Cambria Math"/>
                            </a:rPr>
                            <m:t>𝛼</m:t>
                          </m:r>
                        </m:den>
                      </m:f>
                    </m:oMath>
                  </m:oMathPara>
                </a14:m>
                <a:endParaRPr lang="es-PE" sz="2400" dirty="0">
                  <a:solidFill>
                    <a:prstClr val="white"/>
                  </a:solidFill>
                </a:endParaRPr>
              </a:p>
            </p:txBody>
          </p:sp>
        </mc:Choice>
        <mc:Fallback xmlns="">
          <p:sp>
            <p:nvSpPr>
              <p:cNvPr id="7" name="6 CuadroTexto"/>
              <p:cNvSpPr txBox="1">
                <a:spLocks noRot="1" noChangeAspect="1" noMove="1" noResize="1" noEditPoints="1" noAdjustHandles="1" noChangeArrowheads="1" noChangeShapeType="1" noTextEdit="1"/>
              </p:cNvSpPr>
              <p:nvPr/>
            </p:nvSpPr>
            <p:spPr>
              <a:xfrm>
                <a:off x="5148064" y="3119773"/>
                <a:ext cx="1578637" cy="724750"/>
              </a:xfrm>
              <a:prstGeom prst="rect">
                <a:avLst/>
              </a:prstGeom>
              <a:blipFill rotWithShape="1">
                <a:blip r:embed="rId3" cstate="print"/>
                <a:stretch>
                  <a:fillRect/>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64584" y="5085184"/>
                <a:ext cx="7895848" cy="707886"/>
              </a:xfrm>
              <a:prstGeom prst="rect">
                <a:avLst/>
              </a:prstGeom>
            </p:spPr>
            <p:txBody>
              <a:bodyPr wrap="square">
                <a:spAutoFit/>
              </a:bodyPr>
              <a:lstStyle/>
              <a:p>
                <a:r>
                  <a:rPr lang="es-PE" sz="2000" dirty="0" smtClean="0">
                    <a:solidFill>
                      <a:prstClr val="white"/>
                    </a:solidFill>
                  </a:rPr>
                  <a:t>La  ganancia  𝛽  es  proporcionada  por  el  fabricante  y  también  es</a:t>
                </a:r>
              </a:p>
              <a:p>
                <a:r>
                  <a:rPr lang="es-PE" sz="2000" dirty="0">
                    <a:solidFill>
                      <a:prstClr val="white"/>
                    </a:solidFill>
                  </a:rPr>
                  <a:t>conocida como </a:t>
                </a:r>
                <a14:m>
                  <m:oMath xmlns:m="http://schemas.openxmlformats.org/officeDocument/2006/math">
                    <m:sSub>
                      <m:sSubPr>
                        <m:ctrlPr>
                          <a:rPr lang="es-PE" sz="2000" i="1" dirty="0" smtClean="0">
                            <a:solidFill>
                              <a:prstClr val="white"/>
                            </a:solidFill>
                            <a:latin typeface="Cambria Math"/>
                          </a:rPr>
                        </m:ctrlPr>
                      </m:sSubPr>
                      <m:e>
                        <m:r>
                          <a:rPr lang="es-PE" sz="2000" i="1" dirty="0" smtClean="0">
                            <a:solidFill>
                              <a:prstClr val="white"/>
                            </a:solidFill>
                            <a:latin typeface="Cambria Math"/>
                          </a:rPr>
                          <m:t>h</m:t>
                        </m:r>
                      </m:e>
                      <m:sub>
                        <m:r>
                          <a:rPr lang="es-PE" sz="2000" i="1" dirty="0" smtClean="0">
                            <a:solidFill>
                              <a:prstClr val="white"/>
                            </a:solidFill>
                            <a:latin typeface="Cambria Math"/>
                          </a:rPr>
                          <m:t>𝐹𝐸</m:t>
                        </m:r>
                      </m:sub>
                    </m:sSub>
                    <m:r>
                      <a:rPr lang="es-PE" sz="2000" i="1" dirty="0" smtClean="0">
                        <a:solidFill>
                          <a:prstClr val="white"/>
                        </a:solidFill>
                        <a:latin typeface="Cambria Math"/>
                      </a:rPr>
                      <m:t>.</m:t>
                    </m:r>
                  </m:oMath>
                </a14:m>
                <a:endParaRPr lang="es-PE" dirty="0">
                  <a:solidFill>
                    <a:prstClr val="white"/>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564584" y="5085184"/>
                <a:ext cx="7895848" cy="707886"/>
              </a:xfrm>
              <a:prstGeom prst="rect">
                <a:avLst/>
              </a:prstGeom>
              <a:blipFill rotWithShape="1">
                <a:blip r:embed="rId4" cstate="print"/>
                <a:stretch>
                  <a:fillRect l="-849" t="-6034" b="-14655"/>
                </a:stretch>
              </a:blipFill>
            </p:spPr>
            <p:txBody>
              <a:bodyPr/>
              <a:lstStyle/>
              <a:p>
                <a:r>
                  <a:rPr lang="es-PE">
                    <a:noFill/>
                  </a:rPr>
                  <a:t> </a:t>
                </a:r>
              </a:p>
            </p:txBody>
          </p:sp>
        </mc:Fallback>
      </mc:AlternateContent>
    </p:spTree>
    <p:extLst>
      <p:ext uri="{BB962C8B-B14F-4D97-AF65-F5344CB8AC3E}">
        <p14:creationId xmlns:p14="http://schemas.microsoft.com/office/powerpoint/2010/main" val="993550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772816"/>
            <a:ext cx="7772400" cy="1362075"/>
          </a:xfrm>
        </p:spPr>
        <p:txBody>
          <a:bodyPr/>
          <a:lstStyle/>
          <a:p>
            <a:pPr algn="ctr"/>
            <a:r>
              <a:rPr lang="es-ES" sz="4800" b="1" u="sng" kern="1200" cap="all" dirty="0" smtClean="0">
                <a:solidFill>
                  <a:srgbClr val="002060"/>
                </a:solidFill>
                <a:latin typeface="AR JULIAN" pitchFamily="2" charset="0"/>
                <a:ea typeface="+mn-ea"/>
                <a:cs typeface="Arial" pitchFamily="34" charset="0"/>
              </a:rPr>
              <a:t>TEMA No 11</a:t>
            </a:r>
            <a:endParaRPr lang="es-ES" sz="4800" b="1" u="sng" kern="1200" cap="all"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683568" y="3284984"/>
            <a:ext cx="7772400" cy="1500187"/>
          </a:xfrm>
        </p:spPr>
        <p:txBody>
          <a:bodyPr>
            <a:normAutofit fontScale="92500"/>
          </a:bodyPr>
          <a:lstStyle/>
          <a:p>
            <a:pPr algn="ctr">
              <a:lnSpc>
                <a:spcPct val="80000"/>
              </a:lnSpc>
            </a:pPr>
            <a:r>
              <a:rPr lang="es-ES" sz="3500" kern="1200" dirty="0" smtClean="0">
                <a:latin typeface="Arial" pitchFamily="34" charset="0"/>
                <a:cs typeface="Arial" pitchFamily="34" charset="0"/>
              </a:rPr>
              <a:t>Polarización CD; BJT Polarización Fija. </a:t>
            </a:r>
          </a:p>
          <a:p>
            <a:pPr algn="ctr">
              <a:lnSpc>
                <a:spcPct val="80000"/>
              </a:lnSpc>
            </a:pPr>
            <a:r>
              <a:rPr lang="es-ES" sz="3500" kern="1200" dirty="0" smtClean="0">
                <a:latin typeface="Arial" pitchFamily="34" charset="0"/>
                <a:cs typeface="Arial" pitchFamily="34" charset="0"/>
              </a:rPr>
              <a:t>Punto de Operación. </a:t>
            </a:r>
          </a:p>
          <a:p>
            <a:pPr algn="ctr">
              <a:lnSpc>
                <a:spcPct val="80000"/>
              </a:lnSpc>
            </a:pPr>
            <a:r>
              <a:rPr lang="es-ES" sz="3500" kern="1200" dirty="0" smtClean="0">
                <a:latin typeface="Arial" pitchFamily="34" charset="0"/>
                <a:cs typeface="Arial" pitchFamily="34" charset="0"/>
              </a:rPr>
              <a:t>Circuito de Polarización.</a:t>
            </a:r>
          </a:p>
          <a:p>
            <a:endParaRPr lang="es-ES" dirty="0">
              <a:solidFill>
                <a:schemeClr val="tx1"/>
              </a:solidFill>
            </a:endParaRPr>
          </a:p>
        </p:txBody>
      </p:sp>
      <p:sp>
        <p:nvSpPr>
          <p:cNvPr id="4" name="3 Rectángulo"/>
          <p:cNvSpPr/>
          <p:nvPr/>
        </p:nvSpPr>
        <p:spPr>
          <a:xfrm>
            <a:off x="467544" y="5661248"/>
            <a:ext cx="8064896" cy="830997"/>
          </a:xfrm>
          <a:prstGeom prst="rect">
            <a:avLst/>
          </a:prstGeom>
        </p:spPr>
        <p:txBody>
          <a:bodyPr wrap="square">
            <a:spAutoFit/>
          </a:bodyPr>
          <a:lstStyle/>
          <a:p>
            <a:pPr algn="just"/>
            <a:r>
              <a:rPr lang="es-ES" sz="2400" b="1" u="sng" dirty="0" smtClean="0">
                <a:solidFill>
                  <a:srgbClr val="002060"/>
                </a:solidFill>
                <a:latin typeface="Arial" pitchFamily="34" charset="0"/>
                <a:cs typeface="Arial" pitchFamily="34" charset="0"/>
              </a:rPr>
              <a:t>Objetivos: </a:t>
            </a:r>
            <a:r>
              <a:rPr lang="es-ES" sz="2400" dirty="0" smtClean="0">
                <a:solidFill>
                  <a:srgbClr val="002060"/>
                </a:solidFill>
                <a:latin typeface="Arial" pitchFamily="34" charset="0"/>
                <a:cs typeface="Arial" pitchFamily="34" charset="0"/>
              </a:rPr>
              <a:t>Analizar la polarización de un transistor. Explicar el significado de estabilidad de polarización.</a:t>
            </a:r>
          </a:p>
        </p:txBody>
      </p:sp>
    </p:spTree>
    <p:extLst>
      <p:ext uri="{BB962C8B-B14F-4D97-AF65-F5344CB8AC3E}">
        <p14:creationId xmlns:p14="http://schemas.microsoft.com/office/powerpoint/2010/main" val="32975187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340768"/>
            <a:ext cx="8229600" cy="5088058"/>
          </a:xfrm>
        </p:spPr>
        <p:txBody>
          <a:bodyPr>
            <a:normAutofit fontScale="55000" lnSpcReduction="20000"/>
          </a:bodyPr>
          <a:lstStyle/>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endParaRPr lang="es-ES" dirty="0" smtClean="0">
              <a:latin typeface="Arial" pitchFamily="34" charset="0"/>
              <a:cs typeface="Arial" pitchFamily="34" charset="0"/>
            </a:endParaRPr>
          </a:p>
          <a:p>
            <a:pPr>
              <a:buNone/>
            </a:pPr>
            <a:r>
              <a:rPr lang="es-PE" dirty="0" smtClean="0">
                <a:latin typeface="Arial" pitchFamily="34" charset="0"/>
                <a:cs typeface="Arial" pitchFamily="34" charset="0"/>
              </a:rPr>
              <a:t>Este tipo de polarización proporciona mayor estabilidad del punto de operación que la </a:t>
            </a:r>
          </a:p>
          <a:p>
            <a:pPr>
              <a:buNone/>
            </a:pPr>
            <a:r>
              <a:rPr lang="es-PE" dirty="0" smtClean="0">
                <a:latin typeface="Arial" pitchFamily="34" charset="0"/>
                <a:cs typeface="Arial" pitchFamily="34" charset="0"/>
              </a:rPr>
              <a:t>polarización fija.</a:t>
            </a:r>
            <a:endParaRPr lang="es-ES" dirty="0" smtClean="0">
              <a:latin typeface="Arial" pitchFamily="34" charset="0"/>
              <a:cs typeface="Arial" pitchFamily="34" charset="0"/>
            </a:endParaRPr>
          </a:p>
          <a:p>
            <a:pPr>
              <a:buNone/>
            </a:pPr>
            <a:r>
              <a:rPr lang="es-PE" dirty="0" smtClean="0">
                <a:latin typeface="Arial" pitchFamily="34" charset="0"/>
                <a:cs typeface="Arial" pitchFamily="34" charset="0"/>
              </a:rPr>
              <a:t>El efecto de la retroalimentación radica en el hecho de que si por alguna razón </a:t>
            </a:r>
          </a:p>
          <a:p>
            <a:pPr>
              <a:buNone/>
            </a:pPr>
            <a:r>
              <a:rPr lang="es-PE" dirty="0" smtClean="0">
                <a:latin typeface="Arial" pitchFamily="34" charset="0"/>
                <a:cs typeface="Arial" pitchFamily="34" charset="0"/>
              </a:rPr>
              <a:t>(incremento en β por ejemplo) I C incrementa, entonces el voltaje en RE aumenta, lo que </a:t>
            </a:r>
          </a:p>
          <a:p>
            <a:pPr>
              <a:buNone/>
            </a:pPr>
            <a:r>
              <a:rPr lang="es-PE" dirty="0" smtClean="0">
                <a:latin typeface="Arial" pitchFamily="34" charset="0"/>
                <a:cs typeface="Arial" pitchFamily="34" charset="0"/>
              </a:rPr>
              <a:t>a su ves produce decremento en la tensión de RB . Si el voltaje de RB disminuye </a:t>
            </a:r>
          </a:p>
          <a:p>
            <a:pPr>
              <a:buNone/>
            </a:pPr>
            <a:r>
              <a:rPr lang="es-PE" dirty="0" smtClean="0">
                <a:latin typeface="Arial" pitchFamily="34" charset="0"/>
                <a:cs typeface="Arial" pitchFamily="34" charset="0"/>
              </a:rPr>
              <a:t>entonces I B disminuye lo cual obliga a que I C se </a:t>
            </a:r>
            <a:r>
              <a:rPr lang="es-PE" dirty="0" err="1" smtClean="0">
                <a:latin typeface="Arial" pitchFamily="34" charset="0"/>
                <a:cs typeface="Arial" pitchFamily="34" charset="0"/>
              </a:rPr>
              <a:t>decremente</a:t>
            </a:r>
            <a:r>
              <a:rPr lang="es-PE" dirty="0" smtClean="0">
                <a:latin typeface="Arial" pitchFamily="34" charset="0"/>
                <a:cs typeface="Arial" pitchFamily="34" charset="0"/>
              </a:rPr>
              <a:t>. Se concluye que el </a:t>
            </a:r>
          </a:p>
          <a:p>
            <a:pPr>
              <a:buNone/>
            </a:pPr>
            <a:r>
              <a:rPr lang="es-PE" dirty="0" smtClean="0">
                <a:latin typeface="Arial" pitchFamily="34" charset="0"/>
                <a:cs typeface="Arial" pitchFamily="34" charset="0"/>
              </a:rPr>
              <a:t>incremento original de I C queda parcialmente balanceado.</a:t>
            </a:r>
            <a:endParaRPr lang="es-ES" dirty="0" smtClean="0">
              <a:latin typeface="Arial" pitchFamily="34" charset="0"/>
              <a:cs typeface="Arial" pitchFamily="34" charset="0"/>
            </a:endParaRPr>
          </a:p>
          <a:p>
            <a:pPr>
              <a:buNone/>
            </a:pPr>
            <a:r>
              <a:rPr lang="es-PE" dirty="0" smtClean="0">
                <a:latin typeface="Arial" pitchFamily="34" charset="0"/>
                <a:cs typeface="Arial" pitchFamily="34" charset="0"/>
              </a:rPr>
              <a:t>El razonamiento anterior parece bueno, pero como se demostrará en los análisis </a:t>
            </a:r>
          </a:p>
          <a:p>
            <a:pPr>
              <a:buNone/>
            </a:pPr>
            <a:r>
              <a:rPr lang="es-PE" dirty="0" smtClean="0">
                <a:latin typeface="Arial" pitchFamily="34" charset="0"/>
                <a:cs typeface="Arial" pitchFamily="34" charset="0"/>
              </a:rPr>
              <a:t>respectivos, el circuito no trabaja adecuadamente para valores prácticos de resistencia</a:t>
            </a:r>
            <a:endParaRPr lang="es-ES" dirty="0">
              <a:latin typeface="Arial" pitchFamily="34" charset="0"/>
              <a:cs typeface="Arial" pitchFamily="34" charset="0"/>
            </a:endParaRPr>
          </a:p>
        </p:txBody>
      </p:sp>
      <p:pic>
        <p:nvPicPr>
          <p:cNvPr id="34818" name="Picture 2"/>
          <p:cNvPicPr>
            <a:picLocks noChangeAspect="1" noChangeArrowheads="1"/>
          </p:cNvPicPr>
          <p:nvPr/>
        </p:nvPicPr>
        <p:blipFill>
          <a:blip r:embed="rId2" cstate="print"/>
          <a:srcRect/>
          <a:stretch>
            <a:fillRect/>
          </a:stretch>
        </p:blipFill>
        <p:spPr bwMode="auto">
          <a:xfrm>
            <a:off x="1763688" y="1268760"/>
            <a:ext cx="5214974" cy="2765499"/>
          </a:xfrm>
          <a:prstGeom prst="rect">
            <a:avLst/>
          </a:prstGeom>
          <a:noFill/>
          <a:ln w="9525">
            <a:noFill/>
            <a:miter lim="800000"/>
            <a:headEnd/>
            <a:tailEnd/>
          </a:ln>
          <a:effectLst/>
        </p:spPr>
      </p:pic>
      <p:sp>
        <p:nvSpPr>
          <p:cNvPr id="4" name="3 Rectángulo"/>
          <p:cNvSpPr/>
          <p:nvPr/>
        </p:nvSpPr>
        <p:spPr>
          <a:xfrm>
            <a:off x="3347864" y="188640"/>
            <a:ext cx="5544616" cy="646331"/>
          </a:xfrm>
          <a:prstGeom prst="rect">
            <a:avLst/>
          </a:prstGeom>
        </p:spPr>
        <p:txBody>
          <a:bodyPr wrap="square">
            <a:spAutoFit/>
          </a:bodyPr>
          <a:lstStyle/>
          <a:p>
            <a:pPr algn="r">
              <a:buNone/>
            </a:pPr>
            <a:r>
              <a:rPr lang="es-PE" b="1" u="sng" dirty="0" smtClean="0">
                <a:solidFill>
                  <a:schemeClr val="bg1"/>
                </a:solidFill>
                <a:latin typeface="Arial" pitchFamily="34" charset="0"/>
                <a:cs typeface="Arial" pitchFamily="34" charset="0"/>
              </a:rPr>
              <a:t>POLARIZACIÓN POR RETROALIMENTACION DEL EMISOR.</a:t>
            </a:r>
            <a:endParaRPr lang="es-ES" b="1" u="sng"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146253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971600" y="1204326"/>
            <a:ext cx="7529458" cy="5460206"/>
          </a:xfrm>
          <a:prstGeom prst="rect">
            <a:avLst/>
          </a:prstGeom>
          <a:noFill/>
          <a:ln w="9525">
            <a:noFill/>
            <a:miter lim="800000"/>
            <a:headEnd/>
            <a:tailEnd/>
          </a:ln>
          <a:effectLst/>
        </p:spPr>
      </p:pic>
    </p:spTree>
    <p:extLst>
      <p:ext uri="{BB962C8B-B14F-4D97-AF65-F5344CB8AC3E}">
        <p14:creationId xmlns:p14="http://schemas.microsoft.com/office/powerpoint/2010/main" val="26494855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895996"/>
          </a:xfrm>
        </p:spPr>
        <p:txBody>
          <a:bodyPr/>
          <a:lstStyle/>
          <a:p>
            <a:pPr>
              <a:buNone/>
            </a:pPr>
            <a:endParaRPr lang="es-PE" sz="1800" b="1" dirty="0" smtClean="0">
              <a:latin typeface="Arial" pitchFamily="34" charset="0"/>
              <a:cs typeface="Arial" pitchFamily="34" charset="0"/>
            </a:endParaRPr>
          </a:p>
          <a:p>
            <a:pPr>
              <a:buNone/>
            </a:pPr>
            <a:endParaRPr lang="es-ES" sz="1800" b="1" dirty="0" smtClean="0">
              <a:latin typeface="Arial" pitchFamily="34" charset="0"/>
              <a:cs typeface="Arial" pitchFamily="34" charset="0"/>
            </a:endParaRPr>
          </a:p>
          <a:p>
            <a:pPr>
              <a:buNone/>
            </a:pPr>
            <a:r>
              <a:rPr lang="es-PE" sz="1500" dirty="0" smtClean="0">
                <a:latin typeface="Arial" pitchFamily="34" charset="0"/>
                <a:cs typeface="Arial" pitchFamily="34" charset="0"/>
              </a:rPr>
              <a:t>Este tipo de polarización es la más ampliamente utilizada en circuitos lineales, por este motivo </a:t>
            </a:r>
          </a:p>
          <a:p>
            <a:pPr>
              <a:buNone/>
            </a:pPr>
            <a:r>
              <a:rPr lang="es-PE" sz="1500" dirty="0" smtClean="0">
                <a:latin typeface="Arial" pitchFamily="34" charset="0"/>
                <a:cs typeface="Arial" pitchFamily="34" charset="0"/>
              </a:rPr>
              <a:t>algunas veces se le conoce como polarización universal.</a:t>
            </a:r>
            <a:endParaRPr lang="es-ES" sz="1500" dirty="0" smtClean="0">
              <a:latin typeface="Arial" pitchFamily="34" charset="0"/>
              <a:cs typeface="Arial" pitchFamily="34" charset="0"/>
            </a:endParaRPr>
          </a:p>
          <a:p>
            <a:pPr>
              <a:buNone/>
            </a:pPr>
            <a:r>
              <a:rPr lang="es-PE" sz="1500" dirty="0" smtClean="0">
                <a:latin typeface="Arial" pitchFamily="34" charset="0"/>
                <a:cs typeface="Arial" pitchFamily="34" charset="0"/>
              </a:rPr>
              <a:t>Las resistencias R1 y R2 forman un divisor de tensión del voltaje VCC La función de esta red </a:t>
            </a:r>
          </a:p>
          <a:p>
            <a:pPr>
              <a:buNone/>
            </a:pPr>
            <a:r>
              <a:rPr lang="es-PE" sz="1500" dirty="0" smtClean="0">
                <a:latin typeface="Arial" pitchFamily="34" charset="0"/>
                <a:cs typeface="Arial" pitchFamily="34" charset="0"/>
              </a:rPr>
              <a:t>es facilitar la polarización necesaria para que la unión base-emisor este en la región </a:t>
            </a:r>
          </a:p>
          <a:p>
            <a:pPr>
              <a:buNone/>
            </a:pPr>
            <a:r>
              <a:rPr lang="es-PE" sz="1500" dirty="0" smtClean="0">
                <a:latin typeface="Arial" pitchFamily="34" charset="0"/>
                <a:cs typeface="Arial" pitchFamily="34" charset="0"/>
              </a:rPr>
              <a:t>apropiada.</a:t>
            </a:r>
            <a:endParaRPr lang="es-ES" sz="1500" dirty="0" smtClean="0">
              <a:latin typeface="Arial" pitchFamily="34" charset="0"/>
              <a:cs typeface="Arial" pitchFamily="34" charset="0"/>
            </a:endParaRPr>
          </a:p>
          <a:p>
            <a:pPr>
              <a:buNone/>
            </a:pPr>
            <a:r>
              <a:rPr lang="es-PE" sz="1500" dirty="0" smtClean="0">
                <a:latin typeface="Arial" pitchFamily="34" charset="0"/>
                <a:cs typeface="Arial" pitchFamily="34" charset="0"/>
              </a:rPr>
              <a:t>Este tipo de polarización es mejor que las anteriores, pues proporciona mayor estabilidad del </a:t>
            </a:r>
          </a:p>
          <a:p>
            <a:pPr>
              <a:buNone/>
            </a:pPr>
            <a:r>
              <a:rPr lang="es-PE" sz="1500" dirty="0" smtClean="0">
                <a:latin typeface="Arial" pitchFamily="34" charset="0"/>
                <a:cs typeface="Arial" pitchFamily="34" charset="0"/>
              </a:rPr>
              <a:t>punto de operación con respecto de cambios en β .</a:t>
            </a:r>
            <a:endParaRPr lang="es-ES" sz="1500" dirty="0" smtClean="0">
              <a:latin typeface="Arial" pitchFamily="34" charset="0"/>
              <a:cs typeface="Arial" pitchFamily="34" charset="0"/>
            </a:endParaRPr>
          </a:p>
          <a:p>
            <a:pPr>
              <a:buNone/>
            </a:pPr>
            <a:endParaRPr lang="es-ES" dirty="0"/>
          </a:p>
        </p:txBody>
      </p:sp>
      <p:pic>
        <p:nvPicPr>
          <p:cNvPr id="36866" name="Picture 2"/>
          <p:cNvPicPr>
            <a:picLocks noChangeAspect="1" noChangeArrowheads="1"/>
          </p:cNvPicPr>
          <p:nvPr/>
        </p:nvPicPr>
        <p:blipFill>
          <a:blip r:embed="rId2" cstate="print"/>
          <a:srcRect/>
          <a:stretch>
            <a:fillRect/>
          </a:stretch>
        </p:blipFill>
        <p:spPr bwMode="auto">
          <a:xfrm>
            <a:off x="683569" y="3738616"/>
            <a:ext cx="7128792" cy="2906803"/>
          </a:xfrm>
          <a:prstGeom prst="rect">
            <a:avLst/>
          </a:prstGeom>
          <a:noFill/>
          <a:ln w="9525">
            <a:noFill/>
            <a:miter lim="800000"/>
            <a:headEnd/>
            <a:tailEnd/>
          </a:ln>
          <a:effectLst/>
        </p:spPr>
      </p:pic>
      <p:sp>
        <p:nvSpPr>
          <p:cNvPr id="4" name="3 Rectángulo"/>
          <p:cNvSpPr/>
          <p:nvPr/>
        </p:nvSpPr>
        <p:spPr>
          <a:xfrm>
            <a:off x="3059832" y="476672"/>
            <a:ext cx="6084168" cy="400110"/>
          </a:xfrm>
          <a:prstGeom prst="rect">
            <a:avLst/>
          </a:prstGeom>
        </p:spPr>
        <p:txBody>
          <a:bodyPr wrap="square">
            <a:spAutoFit/>
          </a:bodyPr>
          <a:lstStyle/>
          <a:p>
            <a:pPr algn="r">
              <a:buNone/>
            </a:pPr>
            <a:r>
              <a:rPr lang="es-PE" sz="2000" b="1" u="sng" dirty="0" smtClean="0">
                <a:solidFill>
                  <a:schemeClr val="bg1"/>
                </a:solidFill>
                <a:latin typeface="Arial" pitchFamily="34" charset="0"/>
                <a:cs typeface="Arial" pitchFamily="34" charset="0"/>
              </a:rPr>
              <a:t>POLARIZACION POR DIVISION DE TENSION.</a:t>
            </a:r>
          </a:p>
        </p:txBody>
      </p:sp>
    </p:spTree>
    <p:extLst>
      <p:ext uri="{BB962C8B-B14F-4D97-AF65-F5344CB8AC3E}">
        <p14:creationId xmlns:p14="http://schemas.microsoft.com/office/powerpoint/2010/main" val="38083036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467544" y="1268760"/>
            <a:ext cx="8224902" cy="5429288"/>
          </a:xfrm>
          <a:prstGeom prst="rect">
            <a:avLst/>
          </a:prstGeom>
          <a:noFill/>
          <a:ln w="9525">
            <a:noFill/>
            <a:miter lim="800000"/>
            <a:headEnd/>
            <a:tailEnd/>
          </a:ln>
          <a:effectLst/>
        </p:spPr>
      </p:pic>
    </p:spTree>
    <p:extLst>
      <p:ext uri="{BB962C8B-B14F-4D97-AF65-F5344CB8AC3E}">
        <p14:creationId xmlns:p14="http://schemas.microsoft.com/office/powerpoint/2010/main" val="4202324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896225" cy="563562"/>
          </a:xfrm>
        </p:spPr>
        <p:txBody>
          <a:bodyPr>
            <a:noAutofit/>
          </a:bodyPr>
          <a:lstStyle/>
          <a:p>
            <a:r>
              <a:rPr lang="es-ES" sz="4000" b="1" u="sng" dirty="0" smtClean="0">
                <a:latin typeface="Arial" pitchFamily="34" charset="0"/>
                <a:cs typeface="Arial" pitchFamily="34" charset="0"/>
              </a:rPr>
              <a:t>Diodo Semiconductor</a:t>
            </a:r>
            <a:endParaRPr lang="es-ES" sz="4000" b="1" u="sng" dirty="0">
              <a:latin typeface="Arial" pitchFamily="34" charset="0"/>
              <a:cs typeface="Arial" pitchFamily="34" charset="0"/>
            </a:endParaRPr>
          </a:p>
        </p:txBody>
      </p:sp>
      <p:sp>
        <p:nvSpPr>
          <p:cNvPr id="3" name="2 Marcador de contenido"/>
          <p:cNvSpPr>
            <a:spLocks noGrp="1"/>
          </p:cNvSpPr>
          <p:nvPr>
            <p:ph sz="half" idx="1"/>
          </p:nvPr>
        </p:nvSpPr>
        <p:spPr>
          <a:xfrm>
            <a:off x="457200" y="1600200"/>
            <a:ext cx="5338936" cy="4781128"/>
          </a:xfrm>
        </p:spPr>
        <p:txBody>
          <a:bodyPr>
            <a:normAutofit fontScale="92500" lnSpcReduction="20000"/>
          </a:bodyPr>
          <a:lstStyle/>
          <a:p>
            <a:pPr algn="just"/>
            <a:r>
              <a:rPr lang="es-ES" dirty="0" smtClean="0">
                <a:latin typeface="Arial" pitchFamily="34" charset="0"/>
                <a:cs typeface="Arial" pitchFamily="34" charset="0"/>
              </a:rPr>
              <a:t>Un diodo es un componente electrónico de dos terminales que permite la circulación de la corriente eléctrica a través de él en un solo sentido, se crea uniendo un material tipo n a un material tipo p. </a:t>
            </a:r>
          </a:p>
          <a:p>
            <a:pPr algn="just"/>
            <a:r>
              <a:rPr lang="es-ES" dirty="0" smtClean="0">
                <a:latin typeface="Arial" pitchFamily="34" charset="0"/>
                <a:cs typeface="Arial" pitchFamily="34" charset="0"/>
              </a:rPr>
              <a:t>Si se conectan cables conductores a los extremos de cada material, se produce un dispositivo de dos terminales y se dispone de tres opciones:</a:t>
            </a:r>
          </a:p>
          <a:p>
            <a:endParaRPr lang="es-E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484784"/>
            <a:ext cx="252407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940152" y="5085184"/>
            <a:ext cx="2808312" cy="1754326"/>
          </a:xfrm>
          <a:prstGeom prst="rect">
            <a:avLst/>
          </a:prstGeom>
          <a:noFill/>
        </p:spPr>
        <p:txBody>
          <a:bodyPr wrap="square" rtlCol="0">
            <a:spAutoFit/>
          </a:bodyPr>
          <a:lstStyle/>
          <a:p>
            <a:r>
              <a:rPr lang="es-ES" dirty="0" smtClean="0"/>
              <a:t>Polarización: Se refiere a la aplicación de un voltaje externo a través de las dos terminales del dispositivo.</a:t>
            </a:r>
            <a:endParaRPr lang="es-E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096014"/>
            <a:ext cx="2015877" cy="988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6712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23528" y="1412776"/>
            <a:ext cx="8570907" cy="4452950"/>
          </a:xfrm>
          <a:prstGeom prst="rect">
            <a:avLst/>
          </a:prstGeom>
          <a:noFill/>
          <a:ln w="9525">
            <a:noFill/>
            <a:miter lim="800000"/>
            <a:headEnd/>
            <a:tailEnd/>
          </a:ln>
          <a:effectLst/>
        </p:spPr>
      </p:pic>
    </p:spTree>
    <p:extLst>
      <p:ext uri="{BB962C8B-B14F-4D97-AF65-F5344CB8AC3E}">
        <p14:creationId xmlns:p14="http://schemas.microsoft.com/office/powerpoint/2010/main" val="31388554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95536" y="1124744"/>
            <a:ext cx="7681741" cy="5143536"/>
          </a:xfrm>
          <a:prstGeom prst="rect">
            <a:avLst/>
          </a:prstGeom>
          <a:noFill/>
          <a:ln w="9525">
            <a:noFill/>
            <a:miter lim="800000"/>
            <a:headEnd/>
            <a:tailEnd/>
          </a:ln>
          <a:effectLst/>
        </p:spPr>
      </p:pic>
    </p:spTree>
    <p:extLst>
      <p:ext uri="{BB962C8B-B14F-4D97-AF65-F5344CB8AC3E}">
        <p14:creationId xmlns:p14="http://schemas.microsoft.com/office/powerpoint/2010/main" val="3987286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700808"/>
            <a:ext cx="7772400" cy="1362075"/>
          </a:xfrm>
        </p:spPr>
        <p:txBody>
          <a:bodyPr/>
          <a:lstStyle/>
          <a:p>
            <a:pPr algn="ctr"/>
            <a:r>
              <a:rPr lang="es-ES" sz="4800" u="sng" kern="1200" dirty="0" smtClean="0">
                <a:solidFill>
                  <a:srgbClr val="002060"/>
                </a:solidFill>
                <a:latin typeface="AR JULIAN" pitchFamily="2" charset="0"/>
                <a:ea typeface="+mn-ea"/>
                <a:cs typeface="Arial" pitchFamily="34" charset="0"/>
              </a:rPr>
              <a:t>SEMANA No 12</a:t>
            </a:r>
            <a:endParaRPr lang="es-ES" sz="4800" u="sng" kern="1200" dirty="0">
              <a:solidFill>
                <a:srgbClr val="002060"/>
              </a:solidFill>
              <a:latin typeface="AR JULIAN" pitchFamily="2" charset="0"/>
              <a:ea typeface="+mn-ea"/>
              <a:cs typeface="Arial" pitchFamily="34" charset="0"/>
            </a:endParaRPr>
          </a:p>
        </p:txBody>
      </p:sp>
      <p:sp>
        <p:nvSpPr>
          <p:cNvPr id="3" name="2 Subtítulo"/>
          <p:cNvSpPr>
            <a:spLocks noGrp="1"/>
          </p:cNvSpPr>
          <p:nvPr>
            <p:ph type="body" idx="1"/>
          </p:nvPr>
        </p:nvSpPr>
        <p:spPr>
          <a:xfrm>
            <a:off x="683568" y="3356992"/>
            <a:ext cx="7772400" cy="1500187"/>
          </a:xfrm>
        </p:spPr>
        <p:txBody>
          <a:bodyPr>
            <a:normAutofit fontScale="55000" lnSpcReduction="20000"/>
          </a:bodyPr>
          <a:lstStyle/>
          <a:p>
            <a:pPr algn="ctr"/>
            <a:r>
              <a:rPr lang="es-ES" sz="6400" kern="1200" dirty="0" smtClean="0">
                <a:latin typeface="Arial" pitchFamily="34" charset="0"/>
                <a:cs typeface="Arial" pitchFamily="34" charset="0"/>
              </a:rPr>
              <a:t>Transistores de Efecto de Campo. Descripción, construcción y gráficas.</a:t>
            </a:r>
          </a:p>
          <a:p>
            <a:pPr algn="ctr"/>
            <a:endParaRPr lang="es-ES" dirty="0">
              <a:solidFill>
                <a:schemeClr val="tx1"/>
              </a:solidFill>
            </a:endParaRPr>
          </a:p>
        </p:txBody>
      </p:sp>
      <p:sp>
        <p:nvSpPr>
          <p:cNvPr id="4" name="3 Rectángulo"/>
          <p:cNvSpPr/>
          <p:nvPr/>
        </p:nvSpPr>
        <p:spPr>
          <a:xfrm>
            <a:off x="395536" y="5934670"/>
            <a:ext cx="8424936" cy="646331"/>
          </a:xfrm>
          <a:prstGeom prst="rect">
            <a:avLst/>
          </a:prstGeom>
        </p:spPr>
        <p:txBody>
          <a:bodyPr wrap="square">
            <a:spAutoFit/>
          </a:bodyPr>
          <a:lstStyle/>
          <a:p>
            <a:pPr algn="just"/>
            <a:r>
              <a:rPr lang="es-ES" b="1" u="sng" dirty="0" smtClean="0">
                <a:solidFill>
                  <a:srgbClr val="002060"/>
                </a:solidFill>
                <a:latin typeface="Arial" pitchFamily="34" charset="0"/>
                <a:cs typeface="Arial" pitchFamily="34" charset="0"/>
              </a:rPr>
              <a:t>Objetivos:</a:t>
            </a:r>
            <a:r>
              <a:rPr lang="es-ES" dirty="0" smtClean="0">
                <a:solidFill>
                  <a:srgbClr val="002060"/>
                </a:solidFill>
                <a:latin typeface="Arial" pitchFamily="34" charset="0"/>
                <a:cs typeface="Arial" pitchFamily="34" charset="0"/>
              </a:rPr>
              <a:t> Describir la estructura y operación básica del transistor efecto de campo. Explicar por que los FET son dispositivos controlados por voltaje.</a:t>
            </a:r>
          </a:p>
        </p:txBody>
      </p:sp>
    </p:spTree>
    <p:extLst>
      <p:ext uri="{BB962C8B-B14F-4D97-AF65-F5344CB8AC3E}">
        <p14:creationId xmlns:p14="http://schemas.microsoft.com/office/powerpoint/2010/main" val="32975187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u="sng" dirty="0" smtClean="0">
                <a:latin typeface="Arial" pitchFamily="34" charset="0"/>
                <a:cs typeface="Arial" pitchFamily="34" charset="0"/>
              </a:rPr>
              <a:t>Transistores de efecto de campo</a:t>
            </a:r>
            <a:endParaRPr lang="es-ES" b="1" u="sng" dirty="0">
              <a:latin typeface="Arial" pitchFamily="34" charset="0"/>
              <a:cs typeface="Arial" pitchFamily="34" charset="0"/>
            </a:endParaRPr>
          </a:p>
        </p:txBody>
      </p:sp>
      <p:sp>
        <p:nvSpPr>
          <p:cNvPr id="3" name="2 Marcador de contenido"/>
          <p:cNvSpPr>
            <a:spLocks noGrp="1"/>
          </p:cNvSpPr>
          <p:nvPr>
            <p:ph idx="1"/>
          </p:nvPr>
        </p:nvSpPr>
        <p:spPr>
          <a:xfrm>
            <a:off x="457200" y="1600200"/>
            <a:ext cx="4762872" cy="4525963"/>
          </a:xfrm>
        </p:spPr>
        <p:txBody>
          <a:bodyPr>
            <a:normAutofit fontScale="92500" lnSpcReduction="10000"/>
          </a:bodyPr>
          <a:lstStyle/>
          <a:p>
            <a:pPr algn="just"/>
            <a:r>
              <a:rPr lang="es-ES" sz="2200" dirty="0" smtClean="0">
                <a:latin typeface="Arial" pitchFamily="34" charset="0"/>
                <a:cs typeface="Arial" pitchFamily="34" charset="0"/>
              </a:rPr>
              <a:t>Es un dispositivo de tres terminales que se utiliza en varias aplicaciones que coinciden, en gran medida, con las del transistor ya estudiado Aun cuando existen diferencias importantes entre los dos tipos de dispositivos, las diferencias principales entre los dos tipos de transistores radican en el hecho de que:</a:t>
            </a:r>
          </a:p>
          <a:p>
            <a:pPr algn="just"/>
            <a:r>
              <a:rPr lang="es-ES" sz="2200" dirty="0" smtClean="0">
                <a:latin typeface="Arial" pitchFamily="34" charset="0"/>
                <a:cs typeface="Arial" pitchFamily="34" charset="0"/>
              </a:rPr>
              <a:t>El transistor BJT es un dispositivo controlado por corriente, en tanto el transistor JFET es un dispositivo controlado por voltaje, como se muestra en la figura.</a:t>
            </a:r>
            <a:endParaRPr lang="es-ES" sz="2200" dirty="0">
              <a:latin typeface="Arial" pitchFamily="34" charset="0"/>
              <a:cs typeface="Arial" pitchFamily="34" charset="0"/>
            </a:endParaRPr>
          </a:p>
        </p:txBody>
      </p:sp>
      <p:pic>
        <p:nvPicPr>
          <p:cNvPr id="11266" name="Picture 2" descr="http://img.directindustry.es/images_di/photo-g/transistor-de-efecto-de-campo-metal-semiconductor-mesfet-34226-23400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988840"/>
            <a:ext cx="28575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352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457400"/>
            <a:ext cx="8229600" cy="5400600"/>
          </a:xfrm>
        </p:spPr>
        <p:txBody>
          <a:bodyPr>
            <a:normAutofit lnSpcReduction="10000"/>
          </a:bodyPr>
          <a:lstStyle/>
          <a:p>
            <a:pPr algn="just"/>
            <a:r>
              <a:rPr lang="es-ES" dirty="0" smtClean="0">
                <a:latin typeface="Arial" pitchFamily="34" charset="0"/>
                <a:cs typeface="Arial" pitchFamily="34" charset="0"/>
              </a:rPr>
              <a:t>Una de las Características mas importantes del FET es su alta impedancia de entrada.</a:t>
            </a:r>
          </a:p>
          <a:p>
            <a:pPr algn="just"/>
            <a:r>
              <a:rPr lang="es-ES" dirty="0" smtClean="0">
                <a:latin typeface="Arial" pitchFamily="34" charset="0"/>
                <a:cs typeface="Arial" pitchFamily="34" charset="0"/>
              </a:rPr>
              <a:t>Las Ganancias de voltaje de ca típicas para amplificadores de BJT son mucho mayores que para los FET.</a:t>
            </a:r>
          </a:p>
          <a:p>
            <a:pPr algn="just"/>
            <a:r>
              <a:rPr lang="es-ES" dirty="0" smtClean="0">
                <a:latin typeface="Arial" pitchFamily="34" charset="0"/>
                <a:cs typeface="Arial" pitchFamily="34" charset="0"/>
              </a:rPr>
              <a:t>Los FET son más estables a la temperatura que los BJT, y en general son más pequeños que los BJT, que los hace particularmente útiles en chips de circuitos integrados (CI).</a:t>
            </a:r>
          </a:p>
          <a:p>
            <a:pPr algn="just"/>
            <a:r>
              <a:rPr lang="es-ES" dirty="0" smtClean="0">
                <a:latin typeface="Arial" pitchFamily="34" charset="0"/>
                <a:cs typeface="Arial" pitchFamily="34" charset="0"/>
              </a:rPr>
              <a:t>El JFTE es un dispositivo de tres terminales con una </a:t>
            </a:r>
            <a:r>
              <a:rPr lang="es-ES" dirty="0">
                <a:latin typeface="Arial" pitchFamily="34" charset="0"/>
                <a:cs typeface="Arial" pitchFamily="34" charset="0"/>
              </a:rPr>
              <a:t>t</a:t>
            </a:r>
            <a:r>
              <a:rPr lang="es-ES" dirty="0" smtClean="0">
                <a:latin typeface="Arial" pitchFamily="34" charset="0"/>
                <a:cs typeface="Arial" pitchFamily="34" charset="0"/>
              </a:rPr>
              <a:t>erminal capaz de controlar la corriente entre las otras dos.</a:t>
            </a:r>
          </a:p>
          <a:p>
            <a:endParaRPr lang="es-ES" dirty="0" smtClean="0"/>
          </a:p>
          <a:p>
            <a:endParaRPr lang="es-ES" dirty="0" smtClean="0"/>
          </a:p>
        </p:txBody>
      </p:sp>
      <p:sp>
        <p:nvSpPr>
          <p:cNvPr id="4" name="1 Título"/>
          <p:cNvSpPr>
            <a:spLocks noGrp="1"/>
          </p:cNvSpPr>
          <p:nvPr>
            <p:ph type="title"/>
          </p:nvPr>
        </p:nvSpPr>
        <p:spPr>
          <a:xfrm>
            <a:off x="633413" y="319088"/>
            <a:ext cx="7896225" cy="563562"/>
          </a:xfrm>
        </p:spPr>
        <p:txBody>
          <a:bodyPr>
            <a:normAutofit fontScale="90000"/>
          </a:bodyPr>
          <a:lstStyle/>
          <a:p>
            <a:r>
              <a:rPr lang="es-ES" b="1" u="sng" dirty="0" err="1" smtClean="0">
                <a:latin typeface="Arial" pitchFamily="34" charset="0"/>
                <a:cs typeface="Arial" pitchFamily="34" charset="0"/>
              </a:rPr>
              <a:t>Caracteristicas</a:t>
            </a:r>
            <a:endParaRPr lang="es-ES" b="1" u="sng" dirty="0">
              <a:latin typeface="Arial" pitchFamily="34" charset="0"/>
              <a:cs typeface="Arial" pitchFamily="34" charset="0"/>
            </a:endParaRPr>
          </a:p>
        </p:txBody>
      </p:sp>
    </p:spTree>
    <p:extLst>
      <p:ext uri="{BB962C8B-B14F-4D97-AF65-F5344CB8AC3E}">
        <p14:creationId xmlns:p14="http://schemas.microsoft.com/office/powerpoint/2010/main" val="4042516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effectLst>
                  <a:outerShdw blurRad="38100" dist="38100" dir="2700000" algn="tl">
                    <a:srgbClr val="000000">
                      <a:alpha val="43137"/>
                    </a:srgbClr>
                  </a:outerShdw>
                </a:effectLst>
                <a:latin typeface="Arial" pitchFamily="34" charset="0"/>
                <a:cs typeface="Arial" pitchFamily="34" charset="0"/>
              </a:rPr>
              <a:t>Construcción de los JFET</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2 Marcador de contenido"/>
          <p:cNvSpPr>
            <a:spLocks noGrp="1"/>
          </p:cNvSpPr>
          <p:nvPr>
            <p:ph idx="1"/>
          </p:nvPr>
        </p:nvSpPr>
        <p:spPr>
          <a:xfrm>
            <a:off x="457200" y="1600201"/>
            <a:ext cx="8229600" cy="748680"/>
          </a:xfrm>
        </p:spPr>
        <p:txBody>
          <a:bodyPr>
            <a:normAutofit lnSpcReduction="10000"/>
          </a:bodyPr>
          <a:lstStyle/>
          <a:p>
            <a:r>
              <a:rPr lang="es-ES" sz="2200" dirty="0" smtClean="0">
                <a:latin typeface="Arial" pitchFamily="34" charset="0"/>
                <a:cs typeface="Arial" pitchFamily="34" charset="0"/>
              </a:rPr>
              <a:t>La construcción básica de del JFET de canal n se muestra así:</a:t>
            </a:r>
          </a:p>
          <a:p>
            <a:endParaRPr lang="es-ES" dirty="0" smtClean="0"/>
          </a:p>
          <a:p>
            <a:endParaRPr lang="es-E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276872"/>
            <a:ext cx="4968552" cy="427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364088" y="2276872"/>
            <a:ext cx="3600400" cy="4401205"/>
          </a:xfrm>
          <a:prstGeom prst="rect">
            <a:avLst/>
          </a:prstGeom>
          <a:noFill/>
        </p:spPr>
        <p:txBody>
          <a:bodyPr wrap="square" rtlCol="0">
            <a:spAutoFit/>
          </a:bodyPr>
          <a:lstStyle/>
          <a:p>
            <a:pPr algn="just"/>
            <a:r>
              <a:rPr lang="es-ES" sz="2000" dirty="0" smtClean="0">
                <a:latin typeface="Arial" pitchFamily="34" charset="0"/>
                <a:cs typeface="Arial" pitchFamily="34" charset="0"/>
              </a:rPr>
              <a:t>Observe que la parte principal de la estructura es de material tipo n, el cual forma el canal entre las capas incrustadas de material p, el drenaje y la fuente están conectados a los extremos del canal tipo n y  la compuerta de las dos capas de material tipo p. sin potencial aplicado el resultado es una región de empobrecimiento en cada unión, por consiguiente es incapaz de conducir.</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4100653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268760"/>
            <a:ext cx="8229600" cy="1080120"/>
          </a:xfrm>
        </p:spPr>
        <p:txBody>
          <a:bodyPr/>
          <a:lstStyle/>
          <a:p>
            <a:r>
              <a:rPr lang="es-ES" sz="2200" dirty="0" smtClean="0">
                <a:latin typeface="Arial" pitchFamily="34" charset="0"/>
                <a:cs typeface="Arial" pitchFamily="34" charset="0"/>
              </a:rPr>
              <a:t>Los símbolos para los JFET de canal n y de canal p se dan de la siguiente manera:</a:t>
            </a:r>
          </a:p>
          <a:p>
            <a:pPr>
              <a:buNone/>
            </a:pPr>
            <a:endParaRPr lang="es-E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420888"/>
            <a:ext cx="524650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633413" y="319088"/>
            <a:ext cx="7896225" cy="563562"/>
          </a:xfrm>
        </p:spPr>
        <p:txBody>
          <a:bodyPr/>
          <a:lstStyle/>
          <a:p>
            <a:r>
              <a:rPr lang="es-ES" b="1" u="sng" dirty="0" err="1" smtClean="0">
                <a:effectLst>
                  <a:outerShdw blurRad="38100" dist="38100" dir="2700000" algn="tl">
                    <a:srgbClr val="000000">
                      <a:alpha val="43137"/>
                    </a:srgbClr>
                  </a:outerShdw>
                </a:effectLst>
                <a:latin typeface="Arial" pitchFamily="34" charset="0"/>
                <a:cs typeface="Arial" pitchFamily="34" charset="0"/>
              </a:rPr>
              <a:t>Sìmbolos</a:t>
            </a:r>
            <a:endParaRPr lang="es-ES" b="1" u="sng"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1863474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332656"/>
            <a:ext cx="8229600" cy="576063"/>
          </a:xfrm>
        </p:spPr>
        <p:txBody>
          <a:bodyPr numCol="1">
            <a:normAutofit/>
          </a:bodyPr>
          <a:lstStyle/>
          <a:p>
            <a:pPr algn="r"/>
            <a:r>
              <a:rPr lang="es-ES" b="1" u="sng" dirty="0" smtClean="0">
                <a:solidFill>
                  <a:schemeClr val="bg1"/>
                </a:solidFill>
              </a:rPr>
              <a:t>Relaciones Importantes</a:t>
            </a:r>
          </a:p>
          <a:p>
            <a:pPr algn="just"/>
            <a:endParaRPr lang="es-ES" dirty="0"/>
          </a:p>
          <a:p>
            <a:pPr algn="just"/>
            <a:endParaRPr lang="es-ES" b="1" dirty="0" smtClean="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84984"/>
            <a:ext cx="190268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5873" y="4543835"/>
            <a:ext cx="1567967" cy="42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356992"/>
            <a:ext cx="1770195" cy="321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653136"/>
            <a:ext cx="802752" cy="29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12.png"/>
          <p:cNvPicPr>
            <a:picLocks noChangeAspect="1"/>
          </p:cNvPicPr>
          <p:nvPr/>
        </p:nvPicPr>
        <p:blipFill>
          <a:blip r:embed="rId6" cstate="print"/>
          <a:stretch>
            <a:fillRect/>
          </a:stretch>
        </p:blipFill>
        <p:spPr>
          <a:xfrm>
            <a:off x="1763688" y="1268760"/>
            <a:ext cx="5588184" cy="2794092"/>
          </a:xfrm>
          <a:prstGeom prst="rect">
            <a:avLst/>
          </a:prstGeom>
        </p:spPr>
      </p:pic>
    </p:spTree>
    <p:extLst>
      <p:ext uri="{BB962C8B-B14F-4D97-AF65-F5344CB8AC3E}">
        <p14:creationId xmlns:p14="http://schemas.microsoft.com/office/powerpoint/2010/main" val="5734824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u="sng" dirty="0" smtClean="0">
                <a:latin typeface="Arial" pitchFamily="34" charset="0"/>
                <a:cs typeface="Arial" pitchFamily="34" charset="0"/>
              </a:rPr>
              <a:t>MOSFET Y MESFET</a:t>
            </a:r>
            <a:endParaRPr lang="es-ES" b="1" u="sng" dirty="0">
              <a:latin typeface="Arial" pitchFamily="34" charset="0"/>
              <a:cs typeface="Arial" pitchFamily="34" charset="0"/>
            </a:endParaRPr>
          </a:p>
        </p:txBody>
      </p:sp>
      <p:sp>
        <p:nvSpPr>
          <p:cNvPr id="3" name="2 Marcador de contenido"/>
          <p:cNvSpPr>
            <a:spLocks noGrp="1"/>
          </p:cNvSpPr>
          <p:nvPr>
            <p:ph idx="1"/>
          </p:nvPr>
        </p:nvSpPr>
        <p:spPr>
          <a:xfrm>
            <a:off x="323528" y="1556792"/>
            <a:ext cx="8229600" cy="2310953"/>
          </a:xfrm>
        </p:spPr>
        <p:txBody>
          <a:bodyPr>
            <a:noAutofit/>
          </a:bodyPr>
          <a:lstStyle/>
          <a:p>
            <a:pPr algn="just"/>
            <a:r>
              <a:rPr lang="es-ES" sz="3200" dirty="0" smtClean="0">
                <a:latin typeface="Arial" pitchFamily="34" charset="0"/>
                <a:cs typeface="Arial" pitchFamily="34" charset="0"/>
              </a:rPr>
              <a:t>Aparte de los FE también hay los MOSFET (Transistor de efecto de campo semiconductor de oxido metálico) y MESFET (</a:t>
            </a:r>
            <a:r>
              <a:rPr lang="es-ES" sz="3200" dirty="0">
                <a:solidFill>
                  <a:prstClr val="black"/>
                </a:solidFill>
                <a:latin typeface="Arial" pitchFamily="34" charset="0"/>
                <a:cs typeface="Arial" pitchFamily="34" charset="0"/>
              </a:rPr>
              <a:t>Transistor de efecto de campo </a:t>
            </a:r>
            <a:r>
              <a:rPr lang="es-ES" sz="3200" dirty="0" smtClean="0">
                <a:solidFill>
                  <a:prstClr val="black"/>
                </a:solidFill>
                <a:latin typeface="Arial" pitchFamily="34" charset="0"/>
                <a:cs typeface="Arial" pitchFamily="34" charset="0"/>
              </a:rPr>
              <a:t>de metal semiconductor</a:t>
            </a:r>
            <a:r>
              <a:rPr lang="es-ES" sz="3200" dirty="0" smtClean="0">
                <a:latin typeface="Arial" pitchFamily="34" charset="0"/>
                <a:cs typeface="Arial" pitchFamily="34" charset="0"/>
              </a:rPr>
              <a:t>) los cuales pueden ser de Empobrecimiento y Enriquecimiento cada uno con sus respectivas características. </a:t>
            </a:r>
          </a:p>
        </p:txBody>
      </p:sp>
    </p:spTree>
    <p:extLst>
      <p:ext uri="{BB962C8B-B14F-4D97-AF65-F5344CB8AC3E}">
        <p14:creationId xmlns:p14="http://schemas.microsoft.com/office/powerpoint/2010/main" val="6028656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38597"/>
          <a:stretch>
            <a:fillRect/>
          </a:stretch>
        </p:blipFill>
        <p:spPr bwMode="auto">
          <a:xfrm>
            <a:off x="3203848" y="1412776"/>
            <a:ext cx="568863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755576" y="2204864"/>
            <a:ext cx="2376264" cy="2308324"/>
          </a:xfrm>
          <a:prstGeom prst="rect">
            <a:avLst/>
          </a:prstGeom>
          <a:noFill/>
        </p:spPr>
        <p:txBody>
          <a:bodyPr wrap="square" rtlCol="0">
            <a:spAutoFit/>
          </a:bodyPr>
          <a:lstStyle/>
          <a:p>
            <a:pPr algn="ctr"/>
            <a:r>
              <a:rPr lang="es-ES" sz="2400" b="1" dirty="0" smtClean="0">
                <a:latin typeface="Arial" pitchFamily="34" charset="0"/>
                <a:cs typeface="Arial" pitchFamily="34" charset="0"/>
              </a:rPr>
              <a:t>Tabla de características de los transistores JPT, MOSFET Y MESFET</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546622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a:themeElements>
    <a:clrScheme name="sample 3">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28BFEE"/>
      </a:hlink>
      <a:folHlink>
        <a:srgbClr val="878FA5"/>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528D"/>
        </a:dk1>
        <a:lt1>
          <a:srgbClr val="FFFFFF"/>
        </a:lt1>
        <a:dk2>
          <a:srgbClr val="000000"/>
        </a:dk2>
        <a:lt2>
          <a:srgbClr val="C0C0C0"/>
        </a:lt2>
        <a:accent1>
          <a:srgbClr val="2CA3C8"/>
        </a:accent1>
        <a:accent2>
          <a:srgbClr val="C5903B"/>
        </a:accent2>
        <a:accent3>
          <a:srgbClr val="FFFFFF"/>
        </a:accent3>
        <a:accent4>
          <a:srgbClr val="174578"/>
        </a:accent4>
        <a:accent5>
          <a:srgbClr val="ACCEE0"/>
        </a:accent5>
        <a:accent6>
          <a:srgbClr val="B28235"/>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24B98"/>
        </a:dk1>
        <a:lt1>
          <a:srgbClr val="FFFFFF"/>
        </a:lt1>
        <a:dk2>
          <a:srgbClr val="000000"/>
        </a:dk2>
        <a:lt2>
          <a:srgbClr val="C0C0C0"/>
        </a:lt2>
        <a:accent1>
          <a:srgbClr val="4A95E8"/>
        </a:accent1>
        <a:accent2>
          <a:srgbClr val="6D8DE9"/>
        </a:accent2>
        <a:accent3>
          <a:srgbClr val="FFFFFF"/>
        </a:accent3>
        <a:accent4>
          <a:srgbClr val="0E3F81"/>
        </a:accent4>
        <a:accent5>
          <a:srgbClr val="B1C8F2"/>
        </a:accent5>
        <a:accent6>
          <a:srgbClr val="627FD3"/>
        </a:accent6>
        <a:hlink>
          <a:srgbClr val="95CD2F"/>
        </a:hlink>
        <a:folHlink>
          <a:srgbClr val="CAA664"/>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66"/>
        </a:dk2>
        <a:lt2>
          <a:srgbClr val="C0C0C0"/>
        </a:lt2>
        <a:accent1>
          <a:srgbClr val="49CACD"/>
        </a:accent1>
        <a:accent2>
          <a:srgbClr val="467CE8"/>
        </a:accent2>
        <a:accent3>
          <a:srgbClr val="FFFFFF"/>
        </a:accent3>
        <a:accent4>
          <a:srgbClr val="565682"/>
        </a:accent4>
        <a:accent5>
          <a:srgbClr val="B1E1E3"/>
        </a:accent5>
        <a:accent6>
          <a:srgbClr val="3F70D2"/>
        </a:accent6>
        <a:hlink>
          <a:srgbClr val="28BFEE"/>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TotalTime>
  <Words>4899</Words>
  <Application>Microsoft Office PowerPoint</Application>
  <PresentationFormat>Presentación en pantalla (4:3)</PresentationFormat>
  <Paragraphs>820</Paragraphs>
  <Slides>116</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116</vt:i4>
      </vt:variant>
    </vt:vector>
  </HeadingPairs>
  <TitlesOfParts>
    <vt:vector size="119" baseType="lpstr">
      <vt:lpstr>light</vt:lpstr>
      <vt:lpstr>Image</vt:lpstr>
      <vt:lpstr>Ecuación</vt:lpstr>
      <vt:lpstr>Dispositivos y componentes electrónicos </vt:lpstr>
      <vt:lpstr>Dispositivos y componentes electrónicos </vt:lpstr>
      <vt:lpstr>TEMA No 01</vt:lpstr>
      <vt:lpstr>NIVELES DE ENERGIA</vt:lpstr>
      <vt:lpstr>MATERIALES EXTRINSECOS TIPO n Y TIPO p</vt:lpstr>
      <vt:lpstr>Material tipo N</vt:lpstr>
      <vt:lpstr>Semiconductor tipo P</vt:lpstr>
      <vt:lpstr>TEMA No 02</vt:lpstr>
      <vt:lpstr>Diodo Semiconductor</vt:lpstr>
      <vt:lpstr>Sin polarización aplicada (VD = 0 V) </vt:lpstr>
      <vt:lpstr>Condición de polarización en inversa  (VD &lt; 0 V) </vt:lpstr>
      <vt:lpstr>Condición de polarización en directa  (VD &gt; 0 V) </vt:lpstr>
      <vt:lpstr>Presentación de PowerPoint</vt:lpstr>
      <vt:lpstr>Región Zener </vt:lpstr>
      <vt:lpstr>Diodo Zener</vt:lpstr>
      <vt:lpstr>Modelo de Diodo ideal</vt:lpstr>
      <vt:lpstr>Tipos de diodos</vt:lpstr>
      <vt:lpstr> Modelo de diodo aproximado</vt:lpstr>
      <vt:lpstr>Presentación de PowerPoint</vt:lpstr>
      <vt:lpstr>Presentación de PowerPoint</vt:lpstr>
      <vt:lpstr>TEMA No 03</vt:lpstr>
      <vt:lpstr>Presentación de PowerPoint</vt:lpstr>
      <vt:lpstr>Presentación de PowerPoint</vt:lpstr>
      <vt:lpstr>Presentación de PowerPoint</vt:lpstr>
      <vt:lpstr>Presentación de PowerPoint</vt:lpstr>
      <vt:lpstr>TEMA No 04</vt:lpstr>
      <vt:lpstr>Presentación de PowerPoint</vt:lpstr>
      <vt:lpstr>Presentación de PowerPoint</vt:lpstr>
      <vt:lpstr>Presentación de PowerPoint</vt:lpstr>
      <vt:lpstr>Presentación de PowerPoint</vt:lpstr>
      <vt:lpstr>Presentación de PowerPoint</vt:lpstr>
      <vt:lpstr>TEMA No 05</vt:lpstr>
      <vt:lpstr>Configuración de Diodos en Serie</vt:lpstr>
      <vt:lpstr>Presentación de PowerPoint</vt:lpstr>
      <vt:lpstr>Presentación de PowerPoint</vt:lpstr>
      <vt:lpstr>Presentación de PowerPoint</vt:lpstr>
      <vt:lpstr>Presentación de PowerPoint</vt:lpstr>
      <vt:lpstr>Configuración de Diodos en Paralelo y en Serie-Paralelo</vt:lpstr>
      <vt:lpstr>Presentación de PowerPoint</vt:lpstr>
      <vt:lpstr>Presentación de PowerPoint</vt:lpstr>
      <vt:lpstr>Presentación de PowerPoint</vt:lpstr>
      <vt:lpstr>TEMA No 06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No 07</vt:lpstr>
      <vt:lpstr>Presentación de PowerPoint</vt:lpstr>
      <vt:lpstr>El diodo – Efecto zener</vt:lpstr>
      <vt:lpstr>       FUNCIONAMIENTO DEL DIODO ZENER</vt:lpstr>
      <vt:lpstr>Presentación de PowerPoint</vt:lpstr>
      <vt:lpstr>Presentación de PowerPoint</vt:lpstr>
      <vt:lpstr>Presentación de PowerPoint</vt:lpstr>
      <vt:lpstr>TEMA No 09</vt:lpstr>
      <vt:lpstr>Transistor</vt:lpstr>
      <vt:lpstr>Construcción de un Transistor</vt:lpstr>
      <vt:lpstr>Presentación de PowerPoint</vt:lpstr>
      <vt:lpstr>Operación del Transistor</vt:lpstr>
      <vt:lpstr>Acción Amplificadora del Transistor</vt:lpstr>
      <vt:lpstr>Presentación de PowerPoint</vt:lpstr>
      <vt:lpstr>TEMA No 10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TEMA No 11</vt:lpstr>
      <vt:lpstr>Presentación de PowerPoint</vt:lpstr>
      <vt:lpstr>Presentación de PowerPoint</vt:lpstr>
      <vt:lpstr>Presentación de PowerPoint</vt:lpstr>
      <vt:lpstr>Presentación de PowerPoint</vt:lpstr>
      <vt:lpstr>Presentación de PowerPoint</vt:lpstr>
      <vt:lpstr>Presentación de PowerPoint</vt:lpstr>
      <vt:lpstr>SEMANA No 12</vt:lpstr>
      <vt:lpstr>Transistores de efecto de campo</vt:lpstr>
      <vt:lpstr>Caracteristicas</vt:lpstr>
      <vt:lpstr>Construcción de los JFET</vt:lpstr>
      <vt:lpstr>Sìmbolos</vt:lpstr>
      <vt:lpstr>Presentación de PowerPoint</vt:lpstr>
      <vt:lpstr>MOSFET Y MESFET</vt:lpstr>
      <vt:lpstr>Presentación de PowerPoint</vt:lpstr>
      <vt:lpstr>Presentación de PowerPoint</vt:lpstr>
      <vt:lpstr>TEMA No 13</vt:lpstr>
      <vt:lpstr>Presentación de PowerPoint</vt:lpstr>
      <vt:lpstr>Presentación de PowerPoint</vt:lpstr>
      <vt:lpstr>Presentación de PowerPoint</vt:lpstr>
      <vt:lpstr>Presentación de PowerPoint</vt:lpstr>
      <vt:lpstr>Presentación de PowerPoint</vt:lpstr>
      <vt:lpstr>TEMA No 14</vt:lpstr>
      <vt:lpstr>Presentación de PowerPoint</vt:lpstr>
      <vt:lpstr>Presentación de PowerPoint</vt:lpstr>
      <vt:lpstr>Presentación de PowerPoint</vt:lpstr>
      <vt:lpstr>Presentación de PowerPoint</vt:lpstr>
      <vt:lpstr>Presentación de PowerPoint</vt:lpstr>
      <vt:lpstr>Para este rectificador sólo un diodo trabaja para cada semiciclo. La figura muestra la inversión de los semiciclos negativos para igualarlos a los semiciclos positivos.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Escobar</dc:creator>
  <cp:lastModifiedBy>LIAM GALLAGHER</cp:lastModifiedBy>
  <cp:revision>84</cp:revision>
  <dcterms:created xsi:type="dcterms:W3CDTF">2013-03-09T13:50:43Z</dcterms:created>
  <dcterms:modified xsi:type="dcterms:W3CDTF">2013-03-11T15:23:05Z</dcterms:modified>
</cp:coreProperties>
</file>